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F17D77-48B8-4FFB-A8F5-733A442DCC75}" type="datetimeFigureOut">
              <a:rPr lang="ar-IQ" smtClean="0"/>
              <a:pPr/>
              <a:t>04/07/1440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A5A1F8A-04DE-439E-9BDE-B76C69754E5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F17D77-48B8-4FFB-A8F5-733A442DCC75}" type="datetimeFigureOut">
              <a:rPr lang="ar-IQ" smtClean="0"/>
              <a:pPr/>
              <a:t>04/07/1440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5A1F8A-04DE-439E-9BDE-B76C69754E5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solidFill>
            <a:schemeClr val="accent2">
              <a:lumMod val="75000"/>
            </a:schemeClr>
          </a:solidFill>
          <a:ln>
            <a:solidFill>
              <a:schemeClr val="accent1"/>
            </a:solidFill>
          </a:ln>
        </p:spPr>
        <p:txBody>
          <a:bodyPr/>
          <a:lstStyle/>
          <a:p>
            <a:r>
              <a:rPr lang="ar-IQ" b="1" dirty="0" smtClean="0"/>
              <a:t>اختبارات الشخصية </a:t>
            </a:r>
            <a:endParaRPr lang="ar-IQ" b="1" dirty="0"/>
          </a:p>
        </p:txBody>
      </p:sp>
      <p:sp>
        <p:nvSpPr>
          <p:cNvPr id="3" name="عنوان فرعي 2"/>
          <p:cNvSpPr>
            <a:spLocks noGrp="1"/>
          </p:cNvSpPr>
          <p:nvPr>
            <p:ph type="subTitle"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ar-IQ" dirty="0" err="1" smtClean="0">
                <a:solidFill>
                  <a:schemeClr val="tx1"/>
                </a:solidFill>
                <a:latin typeface="Bauhaus 93" pitchFamily="82" charset="0"/>
                <a:cs typeface="Bold Italic Art" pitchFamily="2" charset="-78"/>
              </a:rPr>
              <a:t>اعداد</a:t>
            </a:r>
            <a:r>
              <a:rPr lang="ar-IQ" dirty="0" smtClean="0">
                <a:solidFill>
                  <a:schemeClr val="tx1"/>
                </a:solidFill>
                <a:latin typeface="Bauhaus 93" pitchFamily="82" charset="0"/>
                <a:cs typeface="Bold Italic Art" pitchFamily="2" charset="-78"/>
              </a:rPr>
              <a:t> الطالبة :غادة علي خليل</a:t>
            </a:r>
          </a:p>
          <a:p>
            <a:r>
              <a:rPr lang="ar-IQ" dirty="0" err="1" smtClean="0">
                <a:solidFill>
                  <a:schemeClr val="tx1"/>
                </a:solidFill>
                <a:latin typeface="Bauhaus 93" pitchFamily="82" charset="0"/>
                <a:cs typeface="Bold Italic Art" pitchFamily="2" charset="-78"/>
              </a:rPr>
              <a:t>اشراف</a:t>
            </a:r>
            <a:r>
              <a:rPr lang="ar-IQ" dirty="0" smtClean="0">
                <a:solidFill>
                  <a:schemeClr val="tx1"/>
                </a:solidFill>
                <a:latin typeface="Bauhaus 93" pitchFamily="82" charset="0"/>
                <a:cs typeface="Bold Italic Art" pitchFamily="2" charset="-78"/>
              </a:rPr>
              <a:t> الدكتور :</a:t>
            </a:r>
            <a:r>
              <a:rPr lang="ar-IQ" dirty="0" err="1" smtClean="0">
                <a:solidFill>
                  <a:schemeClr val="tx1"/>
                </a:solidFill>
                <a:latin typeface="Bauhaus 93" pitchFamily="82" charset="0"/>
                <a:cs typeface="Bold Italic Art" pitchFamily="2" charset="-78"/>
              </a:rPr>
              <a:t>اياد</a:t>
            </a:r>
            <a:r>
              <a:rPr lang="ar-IQ" dirty="0" smtClean="0">
                <a:solidFill>
                  <a:schemeClr val="tx1"/>
                </a:solidFill>
                <a:latin typeface="Bauhaus 93" pitchFamily="82" charset="0"/>
                <a:cs typeface="Bold Italic Art" pitchFamily="2" charset="-78"/>
              </a:rPr>
              <a:t> هاشم</a:t>
            </a:r>
            <a:endParaRPr lang="ar-IQ" dirty="0">
              <a:solidFill>
                <a:schemeClr val="tx1"/>
              </a:solidFill>
              <a:latin typeface="Bauhaus 93" pitchFamily="82" charset="0"/>
              <a:cs typeface="Bold Italic Art" pitchFamily="2" charset="-78"/>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74638"/>
            <a:ext cx="8258204" cy="939784"/>
          </a:xfrm>
          <a:solidFill>
            <a:schemeClr val="accent2">
              <a:lumMod val="20000"/>
              <a:lumOff val="80000"/>
            </a:schemeClr>
          </a:solidFill>
        </p:spPr>
        <p:txBody>
          <a:bodyPr/>
          <a:lstStyle/>
          <a:p>
            <a:r>
              <a:rPr lang="ar-SA" dirty="0" smtClean="0"/>
              <a:t>البطاقة الثالثة</a:t>
            </a:r>
            <a:endParaRPr lang="ar-IQ" dirty="0"/>
          </a:p>
        </p:txBody>
      </p:sp>
      <p:pic>
        <p:nvPicPr>
          <p:cNvPr id="4" name="عنصر نائب للمحتوى 3" descr="Rorschach_blot_03.jpg"/>
          <p:cNvPicPr>
            <a:picLocks noGrp="1" noChangeAspect="1"/>
          </p:cNvPicPr>
          <p:nvPr>
            <p:ph idx="1"/>
          </p:nvPr>
        </p:nvPicPr>
        <p:blipFill>
          <a:blip r:embed="rId2"/>
          <a:stretch>
            <a:fillRect/>
          </a:stretch>
        </p:blipFill>
        <p:spPr>
          <a:xfrm>
            <a:off x="615350" y="1142984"/>
            <a:ext cx="7957178" cy="5470560"/>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ar-SA" dirty="0" smtClean="0"/>
              <a:t>البطاقة </a:t>
            </a:r>
            <a:r>
              <a:rPr lang="ar-SA" dirty="0" err="1" smtClean="0"/>
              <a:t>الرابعه</a:t>
            </a:r>
            <a:endParaRPr lang="ar-IQ" dirty="0"/>
          </a:p>
        </p:txBody>
      </p:sp>
      <p:pic>
        <p:nvPicPr>
          <p:cNvPr id="4" name="عنصر نائب للمحتوى 3" descr="Rorschach_blot_04.jpg"/>
          <p:cNvPicPr>
            <a:picLocks noGrp="1" noChangeAspect="1"/>
          </p:cNvPicPr>
          <p:nvPr>
            <p:ph idx="1"/>
          </p:nvPr>
        </p:nvPicPr>
        <p:blipFill>
          <a:blip r:embed="rId2"/>
          <a:stretch>
            <a:fillRect/>
          </a:stretch>
        </p:blipFill>
        <p:spPr>
          <a:xfrm>
            <a:off x="928663" y="1017922"/>
            <a:ext cx="7567060" cy="5108242"/>
          </a:xfrm>
          <a:prstGeom prst="rect">
            <a:avLst/>
          </a:prstGeom>
          <a:ln>
            <a:noFill/>
          </a:ln>
          <a:effectLst>
            <a:softEdge rad="112500"/>
          </a:effectLst>
        </p:spPr>
      </p:pic>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186766" cy="939784"/>
          </a:xfrm>
          <a:solidFill>
            <a:schemeClr val="accent2">
              <a:lumMod val="20000"/>
              <a:lumOff val="80000"/>
            </a:schemeClr>
          </a:solidFill>
        </p:spPr>
        <p:txBody>
          <a:bodyPr/>
          <a:lstStyle/>
          <a:p>
            <a:r>
              <a:rPr lang="ar-SA" dirty="0" smtClean="0"/>
              <a:t>البطاقة الخامسة</a:t>
            </a:r>
            <a:endParaRPr lang="ar-IQ" dirty="0"/>
          </a:p>
        </p:txBody>
      </p:sp>
      <p:pic>
        <p:nvPicPr>
          <p:cNvPr id="4" name="عنصر نائب للمحتوى 3" descr="Rorschach_blot_05.jpg"/>
          <p:cNvPicPr>
            <a:picLocks noGrp="1" noChangeAspect="1"/>
          </p:cNvPicPr>
          <p:nvPr>
            <p:ph idx="1"/>
          </p:nvPr>
        </p:nvPicPr>
        <p:blipFill>
          <a:blip r:embed="rId2"/>
          <a:stretch>
            <a:fillRect/>
          </a:stretch>
        </p:blipFill>
        <p:spPr>
          <a:xfrm>
            <a:off x="1000100" y="1254755"/>
            <a:ext cx="7500990" cy="5477697"/>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74638"/>
            <a:ext cx="8186766" cy="868346"/>
          </a:xfrm>
          <a:solidFill>
            <a:schemeClr val="accent2">
              <a:lumMod val="20000"/>
              <a:lumOff val="80000"/>
            </a:schemeClr>
          </a:solidFill>
        </p:spPr>
        <p:txBody>
          <a:bodyPr/>
          <a:lstStyle/>
          <a:p>
            <a:r>
              <a:rPr lang="ar-SA" dirty="0" smtClean="0"/>
              <a:t>البطاقة السادسة</a:t>
            </a:r>
            <a:endParaRPr lang="ar-IQ" dirty="0"/>
          </a:p>
        </p:txBody>
      </p:sp>
      <p:pic>
        <p:nvPicPr>
          <p:cNvPr id="4" name="عنصر نائب للمحتوى 3" descr="Rorschach_blot_06.jpg"/>
          <p:cNvPicPr>
            <a:picLocks noGrp="1" noChangeAspect="1"/>
          </p:cNvPicPr>
          <p:nvPr>
            <p:ph idx="1"/>
          </p:nvPr>
        </p:nvPicPr>
        <p:blipFill>
          <a:blip r:embed="rId2"/>
          <a:stretch>
            <a:fillRect/>
          </a:stretch>
        </p:blipFill>
        <p:spPr>
          <a:xfrm>
            <a:off x="857224" y="1173153"/>
            <a:ext cx="7358113" cy="54328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74638"/>
            <a:ext cx="8186766" cy="796908"/>
          </a:xfrm>
          <a:solidFill>
            <a:schemeClr val="accent2">
              <a:lumMod val="20000"/>
              <a:lumOff val="80000"/>
            </a:schemeClr>
          </a:solidFill>
        </p:spPr>
        <p:txBody>
          <a:bodyPr/>
          <a:lstStyle/>
          <a:p>
            <a:r>
              <a:rPr lang="ar-SA" dirty="0" smtClean="0"/>
              <a:t>البطاقة السابعة</a:t>
            </a:r>
            <a:endParaRPr lang="ar-IQ" dirty="0"/>
          </a:p>
        </p:txBody>
      </p:sp>
      <p:pic>
        <p:nvPicPr>
          <p:cNvPr id="4" name="عنصر نائب للمحتوى 3" descr="Rorschach_blot_07.jpg"/>
          <p:cNvPicPr>
            <a:picLocks noGrp="1" noChangeAspect="1"/>
          </p:cNvPicPr>
          <p:nvPr>
            <p:ph idx="1"/>
          </p:nvPr>
        </p:nvPicPr>
        <p:blipFill>
          <a:blip r:embed="rId2"/>
          <a:stretch>
            <a:fillRect/>
          </a:stretch>
        </p:blipFill>
        <p:spPr>
          <a:xfrm>
            <a:off x="785786" y="1142984"/>
            <a:ext cx="7764564" cy="5309021"/>
          </a:xfrm>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74638"/>
            <a:ext cx="8329642" cy="582594"/>
          </a:xfrm>
          <a:solidFill>
            <a:schemeClr val="accent2">
              <a:lumMod val="20000"/>
              <a:lumOff val="80000"/>
            </a:schemeClr>
          </a:solidFill>
        </p:spPr>
        <p:txBody>
          <a:bodyPr>
            <a:normAutofit fontScale="90000"/>
          </a:bodyPr>
          <a:lstStyle/>
          <a:p>
            <a:r>
              <a:rPr lang="ar-SA" dirty="0" smtClean="0"/>
              <a:t>البطاقة الثامنة</a:t>
            </a:r>
            <a:endParaRPr lang="ar-IQ" dirty="0"/>
          </a:p>
        </p:txBody>
      </p:sp>
      <p:pic>
        <p:nvPicPr>
          <p:cNvPr id="4" name="عنصر نائب للمحتوى 3" descr="689px-Rorschach_blot_08.jpg"/>
          <p:cNvPicPr>
            <a:picLocks noGrp="1" noChangeAspect="1"/>
          </p:cNvPicPr>
          <p:nvPr>
            <p:ph idx="1"/>
          </p:nvPr>
        </p:nvPicPr>
        <p:blipFill>
          <a:blip r:embed="rId2"/>
          <a:stretch>
            <a:fillRect/>
          </a:stretch>
        </p:blipFill>
        <p:spPr>
          <a:xfrm>
            <a:off x="1000100" y="714356"/>
            <a:ext cx="6527746" cy="5684541"/>
          </a:xfrm>
          <a:prstGeom prst="rect">
            <a:avLst/>
          </a:prstGeom>
          <a:ln>
            <a:noFill/>
          </a:ln>
          <a:effectLst>
            <a:softEdge rad="112500"/>
          </a:effectLst>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74638"/>
            <a:ext cx="8186766" cy="939784"/>
          </a:xfrm>
          <a:solidFill>
            <a:schemeClr val="accent2">
              <a:lumMod val="20000"/>
              <a:lumOff val="80000"/>
            </a:schemeClr>
          </a:solidFill>
        </p:spPr>
        <p:txBody>
          <a:bodyPr/>
          <a:lstStyle/>
          <a:p>
            <a:r>
              <a:rPr lang="ar-SA" dirty="0" smtClean="0"/>
              <a:t>البطاقة التاسعة</a:t>
            </a:r>
            <a:endParaRPr lang="ar-IQ" dirty="0"/>
          </a:p>
        </p:txBody>
      </p:sp>
      <p:pic>
        <p:nvPicPr>
          <p:cNvPr id="4" name="عنصر نائب للمحتوى 3" descr="647px-Rorschach_blot_09.jpg"/>
          <p:cNvPicPr>
            <a:picLocks noGrp="1" noChangeAspect="1"/>
          </p:cNvPicPr>
          <p:nvPr>
            <p:ph idx="1"/>
          </p:nvPr>
        </p:nvPicPr>
        <p:blipFill>
          <a:blip r:embed="rId2"/>
          <a:stretch>
            <a:fillRect/>
          </a:stretch>
        </p:blipFill>
        <p:spPr>
          <a:xfrm>
            <a:off x="1357290" y="1357298"/>
            <a:ext cx="6572295" cy="4979171"/>
          </a:xfrm>
          <a:prstGeom prst="rect">
            <a:avLst/>
          </a:prstGeom>
          <a:ln>
            <a:noFill/>
          </a:ln>
          <a:effectLst>
            <a:softEdge rad="112500"/>
          </a:effectLst>
        </p:spPr>
      </p:pic>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74638"/>
            <a:ext cx="8258204" cy="725470"/>
          </a:xfrm>
          <a:solidFill>
            <a:schemeClr val="accent2">
              <a:lumMod val="20000"/>
              <a:lumOff val="80000"/>
            </a:schemeClr>
          </a:solidFill>
        </p:spPr>
        <p:txBody>
          <a:bodyPr>
            <a:normAutofit fontScale="90000"/>
          </a:bodyPr>
          <a:lstStyle/>
          <a:p>
            <a:r>
              <a:rPr lang="ar-SA" dirty="0" smtClean="0"/>
              <a:t>البطاقة العاشرة</a:t>
            </a:r>
            <a:endParaRPr lang="ar-IQ" dirty="0"/>
          </a:p>
        </p:txBody>
      </p:sp>
      <p:pic>
        <p:nvPicPr>
          <p:cNvPr id="4" name="عنصر نائب للمحتوى 3" descr="751px-Rorschach_blot_10.jpg"/>
          <p:cNvPicPr>
            <a:picLocks noGrp="1" noChangeAspect="1"/>
          </p:cNvPicPr>
          <p:nvPr>
            <p:ph idx="1"/>
          </p:nvPr>
        </p:nvPicPr>
        <p:blipFill>
          <a:blip r:embed="rId2"/>
          <a:stretch>
            <a:fillRect/>
          </a:stretch>
        </p:blipFill>
        <p:spPr>
          <a:xfrm>
            <a:off x="714348" y="1000108"/>
            <a:ext cx="7643866" cy="5462204"/>
          </a:xfrm>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0"/>
            <a:ext cx="4357718" cy="1500174"/>
          </a:xfrm>
          <a:solidFill>
            <a:schemeClr val="accent2">
              <a:lumMod val="40000"/>
              <a:lumOff val="60000"/>
            </a:schemeClr>
          </a:solidFill>
        </p:spPr>
        <p:txBody>
          <a:bodyPr/>
          <a:lstStyle/>
          <a:p>
            <a:pPr algn="ctr"/>
            <a:r>
              <a:rPr lang="ar-SA" dirty="0" smtClean="0"/>
              <a:t>البطاقة </a:t>
            </a:r>
            <a:r>
              <a:rPr lang="ar-SA" dirty="0" err="1" smtClean="0"/>
              <a:t>الاولى</a:t>
            </a:r>
            <a:endParaRPr lang="ar-IQ" dirty="0"/>
          </a:p>
        </p:txBody>
      </p:sp>
      <p:pic>
        <p:nvPicPr>
          <p:cNvPr id="5" name="عنصر نائب للمحتوى 4" descr="Rorschach_blot_01.jpg"/>
          <p:cNvPicPr>
            <a:picLocks noGrp="1" noChangeAspect="1"/>
          </p:cNvPicPr>
          <p:nvPr>
            <p:ph idx="1"/>
          </p:nvPr>
        </p:nvPicPr>
        <p:blipFill>
          <a:blip r:embed="rId2"/>
          <a:stretch>
            <a:fillRect/>
          </a:stretch>
        </p:blipFill>
        <p:spPr>
          <a:xfrm>
            <a:off x="4572000" y="1500174"/>
            <a:ext cx="4472434" cy="2928958"/>
          </a:xfrm>
        </p:spPr>
      </p:pic>
      <p:sp>
        <p:nvSpPr>
          <p:cNvPr id="4" name="عنصر نائب للنص 3"/>
          <p:cNvSpPr>
            <a:spLocks noGrp="1"/>
          </p:cNvSpPr>
          <p:nvPr>
            <p:ph type="body" sz="half" idx="2"/>
          </p:nvPr>
        </p:nvSpPr>
        <p:spPr>
          <a:xfrm>
            <a:off x="214282" y="0"/>
            <a:ext cx="4357718" cy="6858000"/>
          </a:xfrm>
          <a:solidFill>
            <a:schemeClr val="accent2">
              <a:lumMod val="40000"/>
              <a:lumOff val="60000"/>
            </a:schemeClr>
          </a:solidFill>
        </p:spPr>
        <p:txBody>
          <a:bodyPr>
            <a:noAutofit/>
          </a:bodyPr>
          <a:lstStyle/>
          <a:p>
            <a:r>
              <a:rPr lang="ar-IQ" sz="1800" b="1" dirty="0"/>
              <a:t>البطاقة </a:t>
            </a:r>
            <a:r>
              <a:rPr lang="ar-IQ" sz="1800" b="1" dirty="0" err="1"/>
              <a:t>الاولى</a:t>
            </a:r>
            <a:r>
              <a:rPr lang="ar-IQ" sz="1800" b="1" dirty="0"/>
              <a:t> </a:t>
            </a:r>
            <a:r>
              <a:rPr lang="ar-IQ" sz="1800" b="1" dirty="0" smtClean="0"/>
              <a:t/>
            </a:r>
            <a:br>
              <a:rPr lang="ar-IQ" sz="1800" b="1" dirty="0" smtClean="0"/>
            </a:br>
            <a:r>
              <a:rPr lang="ar-IQ" sz="1800" b="1" dirty="0"/>
              <a:t>تفسير الاستجابة :</a:t>
            </a:r>
            <a:r>
              <a:rPr lang="ar-IQ" sz="1800" b="1" dirty="0" smtClean="0"/>
              <a:t/>
            </a:r>
            <a:br>
              <a:rPr lang="ar-IQ" sz="1800" b="1" dirty="0" smtClean="0"/>
            </a:br>
            <a:r>
              <a:rPr lang="ar-IQ" sz="1800" b="1" dirty="0"/>
              <a:t>(أي كائن له جسم في الوسط وجناحان على الجانبين .( وهذه دلالة على الخضوع</a:t>
            </a:r>
            <a:r>
              <a:rPr lang="ar-IQ" sz="1800" b="1" dirty="0" smtClean="0"/>
              <a:t/>
            </a:r>
            <a:br>
              <a:rPr lang="ar-IQ" sz="1800" b="1" dirty="0" smtClean="0"/>
            </a:br>
            <a:r>
              <a:rPr lang="ar-IQ" sz="1800" b="1" dirty="0"/>
              <a:t>إلى الوالدين ، دون أي نزعة للمعارضة ضد أوامرهما ، كما أنها قد تشير إلى أن</a:t>
            </a:r>
            <a:r>
              <a:rPr lang="ar-IQ" sz="1800" b="1" dirty="0" smtClean="0"/>
              <a:t/>
            </a:r>
            <a:br>
              <a:rPr lang="ar-IQ" sz="1800" b="1" dirty="0" smtClean="0"/>
            </a:br>
            <a:r>
              <a:rPr lang="ar-IQ" sz="1800" b="1" dirty="0"/>
              <a:t>الفرد قد قبل سيطرة الوالدين عليه)</a:t>
            </a:r>
            <a:r>
              <a:rPr lang="ar-IQ" sz="1800" b="1" dirty="0" smtClean="0"/>
              <a:t/>
            </a:r>
            <a:br>
              <a:rPr lang="ar-IQ" sz="1800" b="1" dirty="0" smtClean="0"/>
            </a:br>
            <a:r>
              <a:rPr lang="ar-IQ" sz="1800" b="1" dirty="0"/>
              <a:t>الجزء الجانبي وجه شخص ( دلالة على موقف النقد المنظم ). ·</a:t>
            </a:r>
            <a:r>
              <a:rPr lang="ar-IQ" sz="1800" b="1" dirty="0" smtClean="0"/>
              <a:t/>
            </a:r>
            <a:br>
              <a:rPr lang="ar-IQ" sz="1800" b="1" dirty="0" smtClean="0"/>
            </a:br>
            <a:r>
              <a:rPr lang="ar-IQ" sz="1800" b="1" dirty="0"/>
              <a:t>الجزء المركزي في الوسط رؤية تمثال إنسان ( دلالة على الجنسية المثلية ·الكامنة) .</a:t>
            </a:r>
            <a:r>
              <a:rPr lang="ar-IQ" sz="1800" b="1" dirty="0" smtClean="0"/>
              <a:t/>
            </a:r>
            <a:br>
              <a:rPr lang="ar-IQ" sz="1800" b="1" dirty="0" smtClean="0"/>
            </a:br>
            <a:r>
              <a:rPr lang="ar-IQ" sz="1800" b="1" dirty="0"/>
              <a:t>رؤية ملابس داخلية أو ملابس شفافة ( دلالة على اتجاه نحو كشف ما هو وراء وجوه الناس).</a:t>
            </a:r>
            <a:r>
              <a:rPr lang="ar-IQ" sz="1800" b="1" dirty="0" smtClean="0"/>
              <a:t/>
            </a:r>
            <a:br>
              <a:rPr lang="ar-IQ" sz="1800" b="1" dirty="0" smtClean="0"/>
            </a:br>
            <a:r>
              <a:rPr lang="ar-IQ" sz="1800" b="1" dirty="0"/>
              <a:t>الجزء العلوي رؤية أيادي ( تعني إما طلب النجدة أو التهديد ) ·</a:t>
            </a:r>
            <a:r>
              <a:rPr lang="ar-IQ" sz="1800" b="1" dirty="0" smtClean="0"/>
              <a:t/>
            </a:r>
            <a:br>
              <a:rPr lang="ar-IQ" sz="1800" b="1" dirty="0" smtClean="0"/>
            </a:br>
            <a:r>
              <a:rPr lang="ar-IQ" sz="1800" b="1" dirty="0"/>
              <a:t>رؤية فاه مفتوح ( دلالة على الاعتداء أو تهديد بالكلام ). ·</a:t>
            </a:r>
            <a:r>
              <a:rPr lang="ar-IQ" sz="1800" b="1" dirty="0" smtClean="0"/>
              <a:t/>
            </a:r>
            <a:br>
              <a:rPr lang="ar-IQ" sz="1800" b="1" dirty="0" smtClean="0"/>
            </a:br>
            <a:r>
              <a:rPr lang="ar-IQ" sz="1800" b="1" dirty="0"/>
              <a:t>الدلالات العامة للبطاقة كلها تعني : إذا كان إدراك البقعة كلها على شكل ·</a:t>
            </a:r>
            <a:r>
              <a:rPr lang="ar-IQ" sz="1800" b="1" dirty="0" smtClean="0"/>
              <a:t/>
            </a:r>
            <a:br>
              <a:rPr lang="ar-IQ" sz="1800" b="1" dirty="0" smtClean="0"/>
            </a:br>
            <a:r>
              <a:rPr lang="ar-IQ" sz="1800" b="1" dirty="0"/>
              <a:t>سفينة ، فهي إشارة للحياة داخل الرحم أو تبعية كاملة للأم .</a:t>
            </a:r>
            <a:r>
              <a:rPr lang="ar-IQ" sz="1800" b="1" dirty="0" smtClean="0"/>
              <a:t/>
            </a:r>
            <a:br>
              <a:rPr lang="ar-IQ" sz="1800" b="1" dirty="0" smtClean="0"/>
            </a:br>
            <a:r>
              <a:rPr lang="ar-IQ" sz="1800" b="1" dirty="0"/>
              <a:t>رؤية وجه شيطاني أو غير اعتيادي ( دلالة على العدوانية المدفونة لدى ·الشخص ).</a:t>
            </a:r>
            <a:r>
              <a:rPr lang="ar-IQ" sz="1800" b="1" dirty="0" smtClean="0"/>
              <a:t/>
            </a:r>
            <a:br>
              <a:rPr lang="ar-IQ" sz="1800" b="1" dirty="0" smtClean="0"/>
            </a:br>
            <a:r>
              <a:rPr lang="ar-IQ" sz="1800" b="1" dirty="0"/>
              <a:t>رؤية وجه مهرج يبتسم ( دلالة على تمتع بروح مرحة </a:t>
            </a:r>
            <a:r>
              <a:rPr lang="ar-IQ" sz="1800" b="1" dirty="0" err="1"/>
              <a:t>مح</a:t>
            </a:r>
            <a:r>
              <a:rPr lang="ar-IQ" sz="1800" b="1" dirty="0"/>
              <a:t> </a:t>
            </a:r>
            <a:r>
              <a:rPr lang="ar-IQ" sz="1800" b="1" dirty="0" err="1"/>
              <a:t>بة</a:t>
            </a:r>
            <a:r>
              <a:rPr lang="ar-IQ" sz="1800" b="1" dirty="0"/>
              <a:t> للفكاهة لدى الشخص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86447" y="0"/>
            <a:ext cx="3357554" cy="1357298"/>
          </a:xfrm>
          <a:solidFill>
            <a:schemeClr val="accent2">
              <a:lumMod val="20000"/>
              <a:lumOff val="80000"/>
            </a:schemeClr>
          </a:solidFill>
        </p:spPr>
        <p:txBody>
          <a:bodyPr/>
          <a:lstStyle/>
          <a:p>
            <a:pPr algn="ctr"/>
            <a:r>
              <a:rPr lang="ar-SA" dirty="0" smtClean="0"/>
              <a:t>البطاقة الثانية</a:t>
            </a:r>
            <a:endParaRPr lang="ar-IQ" dirty="0"/>
          </a:p>
        </p:txBody>
      </p:sp>
      <p:pic>
        <p:nvPicPr>
          <p:cNvPr id="5" name="عنصر نائب للمحتوى 4" descr="Rorschach_blot_02.jpg"/>
          <p:cNvPicPr>
            <a:picLocks noGrp="1" noChangeAspect="1"/>
          </p:cNvPicPr>
          <p:nvPr>
            <p:ph idx="1"/>
          </p:nvPr>
        </p:nvPicPr>
        <p:blipFill>
          <a:blip r:embed="rId2"/>
          <a:stretch>
            <a:fillRect/>
          </a:stretch>
        </p:blipFill>
        <p:spPr>
          <a:xfrm>
            <a:off x="5815013" y="1357298"/>
            <a:ext cx="3328987" cy="2378537"/>
          </a:xfrm>
        </p:spPr>
      </p:pic>
      <p:sp>
        <p:nvSpPr>
          <p:cNvPr id="4" name="عنصر نائب للنص 3"/>
          <p:cNvSpPr>
            <a:spLocks noGrp="1"/>
          </p:cNvSpPr>
          <p:nvPr>
            <p:ph type="body" sz="half" idx="2"/>
          </p:nvPr>
        </p:nvSpPr>
        <p:spPr>
          <a:xfrm>
            <a:off x="0" y="142852"/>
            <a:ext cx="5786446" cy="6429420"/>
          </a:xfrm>
          <a:solidFill>
            <a:schemeClr val="accent2">
              <a:lumMod val="40000"/>
              <a:lumOff val="60000"/>
            </a:schemeClr>
          </a:solidFill>
        </p:spPr>
        <p:txBody>
          <a:bodyPr>
            <a:normAutofit/>
          </a:bodyPr>
          <a:lstStyle/>
          <a:p>
            <a:r>
              <a:rPr lang="ar-IQ" sz="1800" b="1" dirty="0"/>
              <a:t>البطاقة الثانية :</a:t>
            </a:r>
            <a:r>
              <a:rPr lang="ar-IQ" sz="1800" b="1" dirty="0" smtClean="0"/>
              <a:t/>
            </a:r>
            <a:br>
              <a:rPr lang="ar-IQ" sz="1800" b="1" dirty="0" smtClean="0"/>
            </a:br>
            <a:r>
              <a:rPr lang="ar-IQ" sz="1800" b="1" dirty="0"/>
              <a:t>تفسير الاستجابة :</a:t>
            </a:r>
            <a:r>
              <a:rPr lang="ar-IQ" sz="1800" b="1" dirty="0" smtClean="0"/>
              <a:t/>
            </a:r>
            <a:br>
              <a:rPr lang="ar-IQ" sz="1800" b="1" dirty="0" smtClean="0"/>
            </a:br>
            <a:r>
              <a:rPr lang="ar-IQ" sz="1800" b="1" dirty="0"/>
              <a:t>(حيوانان أو رجلان في حركة تفاعلية)</a:t>
            </a:r>
            <a:r>
              <a:rPr lang="ar-IQ" sz="1800" b="1" dirty="0" smtClean="0"/>
              <a:t/>
            </a:r>
            <a:br>
              <a:rPr lang="ar-IQ" sz="1800" b="1" dirty="0" smtClean="0"/>
            </a:br>
            <a:r>
              <a:rPr lang="ar-IQ" sz="1800" b="1" dirty="0"/>
              <a:t>تكشف الاستجابة الأولى عن الصراعات الأساسية في الطفولة ، فإذا أصيب ·</a:t>
            </a:r>
            <a:r>
              <a:rPr lang="ar-IQ" sz="1800" b="1" dirty="0" smtClean="0"/>
              <a:t/>
            </a:r>
            <a:br>
              <a:rPr lang="ar-IQ" sz="1800" b="1" dirty="0" smtClean="0"/>
            </a:br>
            <a:r>
              <a:rPr lang="ar-IQ" sz="1800" b="1" dirty="0"/>
              <a:t>المفحوص بصدمة اللون ، فتكون الاستجابة إما اضطراب انفعالي أو </a:t>
            </a:r>
            <a:r>
              <a:rPr lang="ar-IQ" sz="1800" b="1" dirty="0" err="1"/>
              <a:t>هيجان</a:t>
            </a:r>
            <a:r>
              <a:rPr lang="ar-IQ" sz="1800" b="1" dirty="0"/>
              <a:t> عدواني.</a:t>
            </a:r>
            <a:r>
              <a:rPr lang="ar-IQ" sz="1800" b="1" dirty="0" smtClean="0"/>
              <a:t/>
            </a:r>
            <a:br>
              <a:rPr lang="ar-IQ" sz="1800" b="1" dirty="0" smtClean="0"/>
            </a:br>
            <a:r>
              <a:rPr lang="ar-IQ" sz="1800" b="1" dirty="0"/>
              <a:t>الجزء الأوسط يكشف عن </a:t>
            </a:r>
            <a:r>
              <a:rPr lang="ar-IQ" sz="1800" b="1" dirty="0" err="1"/>
              <a:t>تمثلات</a:t>
            </a:r>
            <a:r>
              <a:rPr lang="ar-IQ" sz="1800" b="1" dirty="0"/>
              <a:t> جنسية. ·</a:t>
            </a:r>
            <a:r>
              <a:rPr lang="ar-IQ" sz="1800" b="1" dirty="0" smtClean="0"/>
              <a:t/>
            </a:r>
            <a:br>
              <a:rPr lang="ar-IQ" sz="1800" b="1" dirty="0" smtClean="0"/>
            </a:br>
            <a:r>
              <a:rPr lang="ar-IQ" sz="1800" b="1" dirty="0"/>
              <a:t>الجزء المركزي في الأعلى (اللون الأحمر ) يمثل العضو التناسلي للرجل . ·</a:t>
            </a:r>
            <a:r>
              <a:rPr lang="ar-IQ" sz="1800" b="1" dirty="0" smtClean="0"/>
              <a:t/>
            </a:r>
            <a:br>
              <a:rPr lang="ar-IQ" sz="1800" b="1" dirty="0" smtClean="0"/>
            </a:br>
            <a:r>
              <a:rPr lang="ar-IQ" sz="1800" b="1" dirty="0"/>
              <a:t>الجزء الأحمر في الأسفل يمثل العضو التناسلي للمرأة. ·</a:t>
            </a:r>
            <a:r>
              <a:rPr lang="ar-IQ" sz="1800" b="1" dirty="0" smtClean="0"/>
              <a:t/>
            </a:r>
            <a:br>
              <a:rPr lang="ar-IQ" sz="1800" b="1" dirty="0" smtClean="0"/>
            </a:br>
            <a:r>
              <a:rPr lang="ar-IQ" sz="1800" b="1" dirty="0"/>
              <a:t>إن أسلوب ومحتوى الاستجابة تبين درجة اضطراب المفحوص الانفعالي من</a:t>
            </a:r>
            <a:r>
              <a:rPr lang="ar-IQ" sz="1800" b="1" dirty="0" smtClean="0"/>
              <a:t/>
            </a:r>
            <a:br>
              <a:rPr lang="ar-IQ" sz="1800" b="1" dirty="0" smtClean="0"/>
            </a:br>
            <a:r>
              <a:rPr lang="ar-IQ" sz="1800" b="1" dirty="0"/>
              <a:t>المشاكل الجنسية ، ويظهر هذا الاضطراب جليًا إذا ظهرت الاستجابة في الأجزاء</a:t>
            </a:r>
            <a:r>
              <a:rPr lang="ar-IQ" sz="1800" b="1" dirty="0" smtClean="0"/>
              <a:t/>
            </a:r>
            <a:br>
              <a:rPr lang="ar-IQ" sz="1800" b="1" dirty="0" smtClean="0"/>
            </a:br>
            <a:r>
              <a:rPr lang="ar-IQ" sz="1800" b="1" dirty="0"/>
              <a:t>الدقيقة المركزية ، أو إذا ظهرت له الصورة ملطخة بالوحل أو الدم .</a:t>
            </a: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60000"/>
              <a:lumOff val="40000"/>
            </a:schemeClr>
          </a:solidFill>
        </p:spPr>
        <p:txBody>
          <a:bodyPr/>
          <a:lstStyle/>
          <a:p>
            <a:r>
              <a:rPr lang="ar-IQ" dirty="0" smtClean="0"/>
              <a:t>الاختبار </a:t>
            </a:r>
            <a:r>
              <a:rPr lang="ar-IQ" dirty="0" err="1" smtClean="0"/>
              <a:t>الاول</a:t>
            </a:r>
            <a:endParaRPr lang="ar-IQ" dirty="0"/>
          </a:p>
        </p:txBody>
      </p:sp>
      <p:sp>
        <p:nvSpPr>
          <p:cNvPr id="3" name="عنصر نائب للمحتوى 2"/>
          <p:cNvSpPr>
            <a:spLocks noGrp="1"/>
          </p:cNvSpPr>
          <p:nvPr>
            <p:ph sz="half" idx="1"/>
          </p:nvPr>
        </p:nvSpPr>
        <p:spPr>
          <a:solidFill>
            <a:schemeClr val="accent2">
              <a:lumMod val="20000"/>
              <a:lumOff val="80000"/>
            </a:schemeClr>
          </a:solidFill>
        </p:spPr>
        <p:txBody>
          <a:bodyPr/>
          <a:lstStyle/>
          <a:p>
            <a:r>
              <a:rPr lang="ar-IQ" dirty="0" smtClean="0"/>
              <a:t>النموذج الثاني</a:t>
            </a:r>
          </a:p>
          <a:p>
            <a:r>
              <a:rPr lang="ar-IQ" dirty="0" smtClean="0"/>
              <a:t>في مناقشة ليلية مع أصدقاء حميمين من نفس الجنس .هل تكون أكثر اهتماما بالحديث عن</a:t>
            </a:r>
          </a:p>
          <a:p>
            <a:pPr marL="514350" indent="-514350">
              <a:buFont typeface="+mj-lt"/>
              <a:buAutoNum type="arabicPeriod"/>
            </a:pPr>
            <a:r>
              <a:rPr lang="ar-IQ" dirty="0" smtClean="0"/>
              <a:t>معنى الحياة</a:t>
            </a:r>
          </a:p>
          <a:p>
            <a:pPr marL="514350" indent="-514350">
              <a:buFont typeface="+mj-lt"/>
              <a:buAutoNum type="arabicPeriod"/>
            </a:pPr>
            <a:r>
              <a:rPr lang="ar-IQ" dirty="0" smtClean="0"/>
              <a:t>تطور العلم</a:t>
            </a:r>
          </a:p>
          <a:p>
            <a:pPr marL="514350" indent="-514350">
              <a:buFont typeface="+mj-lt"/>
              <a:buAutoNum type="arabicPeriod"/>
            </a:pPr>
            <a:r>
              <a:rPr lang="ar-IQ" dirty="0" smtClean="0"/>
              <a:t>الآداب</a:t>
            </a:r>
          </a:p>
          <a:p>
            <a:pPr marL="514350" indent="-514350">
              <a:buFont typeface="+mj-lt"/>
              <a:buAutoNum type="arabicPeriod"/>
            </a:pPr>
            <a:r>
              <a:rPr lang="ar-IQ" dirty="0" smtClean="0"/>
              <a:t>الاشتراكية والرفاهية الاجتماعية</a:t>
            </a:r>
            <a:endParaRPr lang="ar-IQ" dirty="0"/>
          </a:p>
        </p:txBody>
      </p:sp>
      <p:sp>
        <p:nvSpPr>
          <p:cNvPr id="4" name="عنصر نائب للمحتوى 3"/>
          <p:cNvSpPr>
            <a:spLocks noGrp="1"/>
          </p:cNvSpPr>
          <p:nvPr>
            <p:ph sz="half" idx="2"/>
          </p:nvPr>
        </p:nvSpPr>
        <p:spPr>
          <a:solidFill>
            <a:schemeClr val="accent2">
              <a:lumMod val="40000"/>
              <a:lumOff val="60000"/>
            </a:schemeClr>
          </a:solidFill>
        </p:spPr>
        <p:txBody>
          <a:bodyPr/>
          <a:lstStyle/>
          <a:p>
            <a:r>
              <a:rPr lang="ar-IQ" dirty="0" smtClean="0"/>
              <a:t>1النموذج </a:t>
            </a:r>
            <a:r>
              <a:rPr lang="ar-IQ" dirty="0" smtClean="0"/>
              <a:t>الأول</a:t>
            </a:r>
          </a:p>
          <a:p>
            <a:r>
              <a:rPr lang="ar-IQ" dirty="0" smtClean="0"/>
              <a:t>افترض إن لديك قدرة كافية.هل تفضل أن تكون</a:t>
            </a:r>
          </a:p>
          <a:p>
            <a:pPr marL="514350" indent="-514350">
              <a:buFont typeface="+mj-lt"/>
              <a:buAutoNum type="arabicPeriod"/>
            </a:pPr>
            <a:r>
              <a:rPr lang="ar-IQ" dirty="0" smtClean="0"/>
              <a:t>موظفا في البنك</a:t>
            </a:r>
          </a:p>
          <a:p>
            <a:pPr marL="514350" indent="-514350">
              <a:buFont typeface="+mj-lt"/>
              <a:buAutoNum type="arabicPeriod"/>
            </a:pPr>
            <a:r>
              <a:rPr lang="ar-IQ" dirty="0" smtClean="0"/>
              <a:t>رجل سياسة</a:t>
            </a: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0694" y="214290"/>
            <a:ext cx="3643307" cy="1428760"/>
          </a:xfrm>
          <a:solidFill>
            <a:schemeClr val="accent2">
              <a:lumMod val="20000"/>
              <a:lumOff val="80000"/>
            </a:schemeClr>
          </a:solidFill>
        </p:spPr>
        <p:txBody>
          <a:bodyPr/>
          <a:lstStyle/>
          <a:p>
            <a:pPr algn="ctr"/>
            <a:r>
              <a:rPr lang="ar-SA" dirty="0" smtClean="0"/>
              <a:t>البطاقة الثالثة</a:t>
            </a:r>
            <a:endParaRPr lang="ar-IQ" dirty="0"/>
          </a:p>
        </p:txBody>
      </p:sp>
      <p:pic>
        <p:nvPicPr>
          <p:cNvPr id="5" name="عنصر نائب للمحتوى 4" descr="Rorschach_blot_03.jpg"/>
          <p:cNvPicPr>
            <a:picLocks noGrp="1" noChangeAspect="1"/>
          </p:cNvPicPr>
          <p:nvPr>
            <p:ph idx="1"/>
          </p:nvPr>
        </p:nvPicPr>
        <p:blipFill>
          <a:blip r:embed="rId2"/>
          <a:stretch>
            <a:fillRect/>
          </a:stretch>
        </p:blipFill>
        <p:spPr>
          <a:xfrm>
            <a:off x="5529263" y="1785926"/>
            <a:ext cx="3614737" cy="2485132"/>
          </a:xfrm>
        </p:spPr>
      </p:pic>
      <p:sp>
        <p:nvSpPr>
          <p:cNvPr id="4" name="عنصر نائب للنص 3"/>
          <p:cNvSpPr>
            <a:spLocks noGrp="1"/>
          </p:cNvSpPr>
          <p:nvPr>
            <p:ph type="body" sz="half" idx="2"/>
          </p:nvPr>
        </p:nvSpPr>
        <p:spPr>
          <a:xfrm>
            <a:off x="142844" y="214290"/>
            <a:ext cx="5357850" cy="6643710"/>
          </a:xfrm>
          <a:solidFill>
            <a:schemeClr val="accent2">
              <a:lumMod val="40000"/>
              <a:lumOff val="60000"/>
            </a:schemeClr>
          </a:solidFill>
        </p:spPr>
        <p:txBody>
          <a:bodyPr>
            <a:normAutofit/>
          </a:bodyPr>
          <a:lstStyle/>
          <a:p>
            <a:r>
              <a:rPr lang="ar-IQ" sz="2000" b="1" dirty="0"/>
              <a:t>البطاقة الثالثة :</a:t>
            </a:r>
            <a:r>
              <a:rPr lang="ar-IQ" sz="2000" b="1" dirty="0" smtClean="0"/>
              <a:t/>
            </a:r>
            <a:br>
              <a:rPr lang="ar-IQ" sz="2000" b="1" dirty="0" smtClean="0"/>
            </a:br>
            <a:r>
              <a:rPr lang="ar-IQ" sz="2000" b="1" dirty="0"/>
              <a:t>تفسير الاستجابة :</a:t>
            </a:r>
            <a:r>
              <a:rPr lang="ar-IQ" sz="2000" b="1" dirty="0" smtClean="0"/>
              <a:t/>
            </a:r>
            <a:br>
              <a:rPr lang="ar-IQ" sz="2000" b="1" dirty="0" smtClean="0"/>
            </a:br>
            <a:r>
              <a:rPr lang="ar-IQ" sz="2000" b="1" dirty="0"/>
              <a:t>(كائنان بشريان وساقان في حالة حركة )</a:t>
            </a:r>
            <a:r>
              <a:rPr lang="ar-IQ" sz="2000" b="1" dirty="0" smtClean="0"/>
              <a:t/>
            </a:r>
            <a:br>
              <a:rPr lang="ar-IQ" sz="2000" b="1" dirty="0" smtClean="0"/>
            </a:br>
            <a:r>
              <a:rPr lang="ar-IQ" sz="2000" b="1" dirty="0"/>
              <a:t>إن غياب إدراك الكائنات البشرية يبين عجزا مرضيا للتطابق مع الكائنات ·البشرية الأخرى.</a:t>
            </a:r>
            <a:r>
              <a:rPr lang="ar-IQ" sz="2000" b="1" dirty="0" smtClean="0"/>
              <a:t/>
            </a:r>
            <a:br>
              <a:rPr lang="ar-IQ" sz="2000" b="1" dirty="0" smtClean="0"/>
            </a:br>
            <a:r>
              <a:rPr lang="ar-IQ" sz="2000" b="1" dirty="0"/>
              <a:t>الوجه الإنساني المدرك بدون تظليل أو التشكيك في نوع الجنس دلالة الكبت ·</a:t>
            </a:r>
            <a:r>
              <a:rPr lang="ar-IQ" sz="2000" b="1" dirty="0" smtClean="0"/>
              <a:t/>
            </a:r>
            <a:br>
              <a:rPr lang="ar-IQ" sz="2000" b="1" dirty="0" smtClean="0"/>
            </a:br>
            <a:r>
              <a:rPr lang="ar-IQ" sz="2000" b="1" dirty="0"/>
              <a:t>المتعلق بالرجولة ، فالرجل يخاف من رجولته ، والمرأة تخاف من المعاشرة</a:t>
            </a:r>
            <a:r>
              <a:rPr lang="ar-IQ" sz="2000" b="1" dirty="0" smtClean="0"/>
              <a:t/>
            </a:r>
            <a:br>
              <a:rPr lang="ar-IQ" sz="2000" b="1" dirty="0" smtClean="0"/>
            </a:br>
            <a:r>
              <a:rPr lang="ar-IQ" sz="2000" b="1" dirty="0"/>
              <a:t>الجنسية مع الجنس الآخر ( تعبير عن العلاقة </a:t>
            </a:r>
            <a:r>
              <a:rPr lang="ar-IQ" sz="2000" b="1" dirty="0" err="1"/>
              <a:t>الاوديبية</a:t>
            </a:r>
            <a:r>
              <a:rPr lang="ar-IQ" sz="2000" b="1" dirty="0"/>
              <a:t> ).</a:t>
            </a:r>
            <a:r>
              <a:rPr lang="ar-IQ" sz="2000" b="1" dirty="0" smtClean="0"/>
              <a:t/>
            </a:r>
            <a:br>
              <a:rPr lang="ar-IQ" sz="2000" b="1" dirty="0" smtClean="0"/>
            </a:br>
            <a:r>
              <a:rPr lang="ar-IQ" sz="2000" b="1" dirty="0"/>
              <a:t>إذا كان الاستجابة الكلية تشير إلى دمى متحركة فهذا يعني تأثير الأفكار </a:t>
            </a:r>
            <a:r>
              <a:rPr lang="ar-IQ" sz="2000" b="1" dirty="0" err="1"/>
              <a:t>الفصامية</a:t>
            </a:r>
            <a:r>
              <a:rPr lang="ar-IQ" sz="2000" b="1" dirty="0"/>
              <a:t> .</a:t>
            </a:r>
            <a:r>
              <a:rPr lang="ar-IQ" sz="2000" b="1" dirty="0" smtClean="0"/>
              <a:t/>
            </a:r>
            <a:br>
              <a:rPr lang="ar-IQ" sz="2000" b="1" dirty="0" smtClean="0"/>
            </a:br>
            <a:r>
              <a:rPr lang="ar-IQ" sz="2000" b="1" dirty="0"/>
              <a:t>إذا كان إدراك الأجزاء المركزية السفلى تشير إلى فك في حالة انكماش فهي ·تعني اتجاهات </a:t>
            </a:r>
            <a:r>
              <a:rPr lang="ar-IQ" sz="2000" b="1" dirty="0" err="1"/>
              <a:t>بارانويا</a:t>
            </a:r>
            <a:r>
              <a:rPr lang="ar-IQ" sz="2000" b="1" dirty="0"/>
              <a:t> أو الخوف ممن يحيطون </a:t>
            </a:r>
            <a:r>
              <a:rPr lang="ar-IQ" sz="2000" b="1" dirty="0" err="1"/>
              <a:t>به</a:t>
            </a:r>
            <a:r>
              <a:rPr lang="ar-IQ" sz="2000" b="1" dirty="0"/>
              <a:t> .</a:t>
            </a:r>
            <a:r>
              <a:rPr lang="ar-IQ" sz="2000" b="1" dirty="0" smtClean="0"/>
              <a:t/>
            </a:r>
            <a:br>
              <a:rPr lang="ar-IQ" sz="2000" b="1" dirty="0" smtClean="0"/>
            </a:br>
            <a:endParaRPr lang="ar-IQ" sz="2000" b="1" dirty="0"/>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29322" y="357166"/>
            <a:ext cx="3043230" cy="1227124"/>
          </a:xfrm>
          <a:solidFill>
            <a:schemeClr val="accent2">
              <a:lumMod val="20000"/>
              <a:lumOff val="80000"/>
            </a:schemeClr>
          </a:solidFill>
        </p:spPr>
        <p:txBody>
          <a:bodyPr/>
          <a:lstStyle/>
          <a:p>
            <a:pPr algn="ctr"/>
            <a:r>
              <a:rPr lang="ar-SA" dirty="0" smtClean="0"/>
              <a:t>البطاقة الرابعة</a:t>
            </a:r>
            <a:endParaRPr lang="ar-IQ" dirty="0"/>
          </a:p>
        </p:txBody>
      </p:sp>
      <p:pic>
        <p:nvPicPr>
          <p:cNvPr id="5" name="عنصر نائب للمحتوى 4" descr="Rorschach_blot_04.jpg"/>
          <p:cNvPicPr>
            <a:picLocks noGrp="1" noChangeAspect="1"/>
          </p:cNvPicPr>
          <p:nvPr>
            <p:ph idx="1"/>
          </p:nvPr>
        </p:nvPicPr>
        <p:blipFill>
          <a:blip r:embed="rId2" cstate="print"/>
          <a:stretch>
            <a:fillRect/>
          </a:stretch>
        </p:blipFill>
        <p:spPr>
          <a:xfrm>
            <a:off x="5857884" y="1571612"/>
            <a:ext cx="3114675" cy="2102602"/>
          </a:xfrm>
        </p:spPr>
      </p:pic>
      <p:sp>
        <p:nvSpPr>
          <p:cNvPr id="4" name="عنصر نائب للنص 3"/>
          <p:cNvSpPr>
            <a:spLocks noGrp="1"/>
          </p:cNvSpPr>
          <p:nvPr>
            <p:ph type="body" sz="half" idx="2"/>
          </p:nvPr>
        </p:nvSpPr>
        <p:spPr>
          <a:xfrm>
            <a:off x="457200" y="0"/>
            <a:ext cx="5400684" cy="6858000"/>
          </a:xfrm>
          <a:solidFill>
            <a:schemeClr val="accent2">
              <a:lumMod val="40000"/>
              <a:lumOff val="60000"/>
            </a:schemeClr>
          </a:solidFill>
        </p:spPr>
        <p:txBody>
          <a:bodyPr>
            <a:noAutofit/>
          </a:bodyPr>
          <a:lstStyle/>
          <a:p>
            <a:r>
              <a:rPr lang="ar-IQ" sz="2000" b="1" dirty="0"/>
              <a:t>البطاقة الرابعة:</a:t>
            </a:r>
            <a:r>
              <a:rPr lang="ar-IQ" sz="2000" b="1" dirty="0" smtClean="0"/>
              <a:t/>
            </a:r>
            <a:br>
              <a:rPr lang="ar-IQ" sz="2000" b="1" dirty="0" smtClean="0"/>
            </a:br>
            <a:r>
              <a:rPr lang="ar-IQ" sz="2000" b="1" dirty="0"/>
              <a:t>تفسير الاستجابة :</a:t>
            </a:r>
            <a:r>
              <a:rPr lang="ar-IQ" sz="2000" b="1" dirty="0" smtClean="0"/>
              <a:t/>
            </a:r>
            <a:br>
              <a:rPr lang="ar-IQ" sz="2000" b="1" dirty="0" smtClean="0"/>
            </a:br>
            <a:r>
              <a:rPr lang="ar-IQ" sz="2000" b="1" dirty="0"/>
              <a:t>كائن إنساني أو حيواني ، ورؤية </a:t>
            </a:r>
            <a:r>
              <a:rPr lang="ar-IQ" sz="2000" b="1" dirty="0" err="1"/>
              <a:t>جزمتان</a:t>
            </a:r>
            <a:r>
              <a:rPr lang="ar-IQ" sz="2000" b="1" dirty="0"/>
              <a:t> للأجزاء الجانبية .</a:t>
            </a:r>
            <a:r>
              <a:rPr lang="ar-IQ" sz="2000" b="1" dirty="0" smtClean="0"/>
              <a:t/>
            </a:r>
            <a:br>
              <a:rPr lang="ar-IQ" sz="2000" b="1" dirty="0" smtClean="0"/>
            </a:br>
            <a:r>
              <a:rPr lang="ar-IQ" sz="2000" b="1" dirty="0"/>
              <a:t>الاستجابة إلى البقعة كلها : قطعة خشب محترقة ، وأصبحت فحمة ، أو كتلة </a:t>
            </a:r>
            <a:r>
              <a:rPr lang="ar-IQ" sz="2000" b="1" dirty="0" smtClean="0"/>
              <a:t>·سوداء </a:t>
            </a:r>
            <a:r>
              <a:rPr lang="ar-IQ" sz="2000" b="1" dirty="0"/>
              <a:t>تشير إلى الموضوعات الانتحارية أو أفكار الموت والقتل.</a:t>
            </a:r>
            <a:r>
              <a:rPr lang="ar-IQ" sz="2000" b="1" dirty="0" smtClean="0"/>
              <a:t/>
            </a:r>
            <a:br>
              <a:rPr lang="ar-IQ" sz="2000" b="1" dirty="0" smtClean="0"/>
            </a:br>
            <a:r>
              <a:rPr lang="ar-IQ" sz="2000" b="1" dirty="0"/>
              <a:t>والافتراض المقترح يقوم على المعنى الرمزي للأبوة : فاستجابة الفرد تمثل ·</a:t>
            </a:r>
            <a:r>
              <a:rPr lang="ar-IQ" sz="2000" b="1" dirty="0" smtClean="0"/>
              <a:t/>
            </a:r>
            <a:br>
              <a:rPr lang="ar-IQ" sz="2000" b="1" dirty="0" smtClean="0"/>
            </a:br>
            <a:r>
              <a:rPr lang="ar-IQ" sz="2000" b="1" dirty="0"/>
              <a:t>سلطة الأبوين ، والقلق </a:t>
            </a:r>
            <a:r>
              <a:rPr lang="ar-IQ" sz="2000" b="1" dirty="0" err="1"/>
              <a:t>الطفولي</a:t>
            </a:r>
            <a:r>
              <a:rPr lang="ar-IQ" sz="2000" b="1" dirty="0"/>
              <a:t> ، والشعور بالذنب تجاه الأنا </a:t>
            </a:r>
            <a:r>
              <a:rPr lang="ar-IQ" sz="2000" b="1" dirty="0" smtClean="0"/>
              <a:t>الأعلى </a:t>
            </a:r>
            <a:r>
              <a:rPr lang="ar-IQ" sz="2000" b="1" dirty="0"/>
              <a:t>، مركب عقدة </a:t>
            </a:r>
            <a:r>
              <a:rPr lang="ar-IQ" sz="2000" b="1" dirty="0" err="1"/>
              <a:t>الخصاء</a:t>
            </a:r>
            <a:r>
              <a:rPr lang="ar-IQ" sz="2000" b="1" dirty="0"/>
              <a:t> .</a:t>
            </a:r>
            <a:r>
              <a:rPr lang="ar-IQ" sz="2000" b="1" dirty="0" smtClean="0"/>
              <a:t/>
            </a:r>
            <a:br>
              <a:rPr lang="ar-IQ" sz="2000" b="1" dirty="0" smtClean="0"/>
            </a:br>
            <a:r>
              <a:rPr lang="ar-IQ" sz="2000" b="1" dirty="0"/>
              <a:t>إعطاء رموز جنسية ، العضو التناسلي في الجزء الواضح المركزي من الجهة ·</a:t>
            </a:r>
            <a:r>
              <a:rPr lang="ar-IQ" sz="2000" b="1" dirty="0" smtClean="0"/>
              <a:t/>
            </a:r>
            <a:br>
              <a:rPr lang="ar-IQ" sz="2000" b="1" dirty="0" smtClean="0"/>
            </a:br>
            <a:r>
              <a:rPr lang="ar-IQ" sz="2000" b="1" dirty="0"/>
              <a:t>السفلى ، إذ قد يدرك كرأس حيوان ، أو جذع شجرة ، أو إذا كانت </a:t>
            </a:r>
            <a:r>
              <a:rPr lang="ar-IQ" sz="2000" b="1" dirty="0" err="1"/>
              <a:t>الأجزا</a:t>
            </a:r>
            <a:r>
              <a:rPr lang="ar-IQ" sz="2000" b="1" dirty="0"/>
              <a:t> ء</a:t>
            </a:r>
            <a:r>
              <a:rPr lang="ar-IQ" sz="2000" b="1" dirty="0" smtClean="0"/>
              <a:t/>
            </a:r>
            <a:br>
              <a:rPr lang="ar-IQ" sz="2000" b="1" dirty="0" smtClean="0"/>
            </a:br>
            <a:r>
              <a:rPr lang="ar-IQ" sz="2000" b="1" dirty="0"/>
              <a:t>المتطرفة تدرك على هيئة ثعابين ، راقصات ، أوراق ذابلة .</a:t>
            </a:r>
            <a:r>
              <a:rPr lang="ar-IQ" sz="2000" b="1" dirty="0" smtClean="0"/>
              <a:t/>
            </a:r>
            <a:br>
              <a:rPr lang="ar-IQ" sz="2000" b="1" dirty="0" smtClean="0"/>
            </a:br>
            <a:r>
              <a:rPr lang="ar-IQ" sz="2000" b="1" dirty="0"/>
              <a:t>رموز أنثوية ، في الجزء المركزي من الجهة العليا ، رأس نبات ، فإذا عكس ·</a:t>
            </a:r>
            <a:r>
              <a:rPr lang="ar-IQ" sz="2000" b="1" dirty="0" smtClean="0"/>
              <a:t/>
            </a:r>
            <a:br>
              <a:rPr lang="ar-IQ" sz="2000" b="1" dirty="0" smtClean="0"/>
            </a:br>
            <a:r>
              <a:rPr lang="ar-IQ" sz="2000" b="1" dirty="0"/>
              <a:t>المفحوص رموز </a:t>
            </a:r>
            <a:r>
              <a:rPr lang="ar-IQ" sz="2000" b="1" dirty="0" smtClean="0"/>
              <a:t>الذكورة </a:t>
            </a:r>
            <a:r>
              <a:rPr lang="ar-IQ" sz="2000" b="1" dirty="0"/>
              <a:t>و الأنوثة ، تكون إشارة إلى الاضطراب الجنسي ، وإذا</a:t>
            </a:r>
            <a:r>
              <a:rPr lang="ar-IQ" sz="2000" b="1" dirty="0" smtClean="0"/>
              <a:t/>
            </a:r>
            <a:br>
              <a:rPr lang="ar-IQ" sz="2000" b="1" dirty="0" smtClean="0"/>
            </a:br>
            <a:r>
              <a:rPr lang="ar-IQ" sz="2000" b="1" dirty="0"/>
              <a:t>كانت الاستجابة الجنسية مصحوبة بتظليل ، فهذه دلالة على علاقة جنسية متبادلة</a:t>
            </a:r>
            <a:r>
              <a:rPr lang="ar-IQ" sz="2000" b="1" dirty="0" smtClean="0"/>
              <a:t/>
            </a:r>
            <a:br>
              <a:rPr lang="ar-IQ" sz="2000" b="1" dirty="0" smtClean="0"/>
            </a:br>
            <a:r>
              <a:rPr lang="ar-IQ" sz="2000" b="1" dirty="0" smtClean="0"/>
              <a:t/>
            </a:r>
            <a:br>
              <a:rPr lang="ar-IQ" sz="2000" b="1" dirty="0" smtClean="0"/>
            </a:br>
            <a:endParaRPr lang="ar-IQ" sz="2000" b="1" dirty="0"/>
          </a:p>
        </p:txBody>
      </p:sp>
    </p:spTree>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884" y="214290"/>
            <a:ext cx="3008313" cy="1162050"/>
          </a:xfrm>
          <a:solidFill>
            <a:schemeClr val="accent2">
              <a:lumMod val="20000"/>
              <a:lumOff val="80000"/>
            </a:schemeClr>
          </a:solidFill>
        </p:spPr>
        <p:txBody>
          <a:bodyPr/>
          <a:lstStyle/>
          <a:p>
            <a:pPr algn="ctr"/>
            <a:r>
              <a:rPr lang="ar-IQ" dirty="0" smtClean="0"/>
              <a:t>بطاقة الخامسة</a:t>
            </a:r>
            <a:endParaRPr lang="ar-IQ" dirty="0"/>
          </a:p>
        </p:txBody>
      </p:sp>
      <p:pic>
        <p:nvPicPr>
          <p:cNvPr id="5" name="عنصر نائب للمحتوى 4" descr="Rorschach_blot_05.jpg"/>
          <p:cNvPicPr>
            <a:picLocks noGrp="1" noChangeAspect="1"/>
          </p:cNvPicPr>
          <p:nvPr>
            <p:ph idx="1"/>
          </p:nvPr>
        </p:nvPicPr>
        <p:blipFill>
          <a:blip r:embed="rId2"/>
          <a:stretch>
            <a:fillRect/>
          </a:stretch>
        </p:blipFill>
        <p:spPr>
          <a:xfrm>
            <a:off x="5357818" y="1500174"/>
            <a:ext cx="3786182" cy="2764909"/>
          </a:xfrm>
        </p:spPr>
      </p:pic>
      <p:sp>
        <p:nvSpPr>
          <p:cNvPr id="4" name="عنصر نائب للنص 3"/>
          <p:cNvSpPr>
            <a:spLocks noGrp="1"/>
          </p:cNvSpPr>
          <p:nvPr>
            <p:ph type="body" sz="half" idx="2"/>
          </p:nvPr>
        </p:nvSpPr>
        <p:spPr>
          <a:xfrm>
            <a:off x="457200" y="285728"/>
            <a:ext cx="4829180" cy="6572272"/>
          </a:xfrm>
          <a:solidFill>
            <a:schemeClr val="accent2">
              <a:lumMod val="40000"/>
              <a:lumOff val="60000"/>
            </a:schemeClr>
          </a:solidFill>
        </p:spPr>
        <p:txBody>
          <a:bodyPr>
            <a:normAutofit/>
          </a:bodyPr>
          <a:lstStyle/>
          <a:p>
            <a:r>
              <a:rPr lang="ar-IQ" sz="2000" b="1" dirty="0"/>
              <a:t>البطاقة الخامسة :</a:t>
            </a:r>
            <a:r>
              <a:rPr lang="ar-IQ" sz="2000" b="1" dirty="0" smtClean="0"/>
              <a:t/>
            </a:r>
            <a:br>
              <a:rPr lang="ar-IQ" sz="2000" b="1" dirty="0" smtClean="0"/>
            </a:br>
            <a:r>
              <a:rPr lang="ar-IQ" sz="2000" b="1" dirty="0"/>
              <a:t>تفسير الاستجابة :</a:t>
            </a:r>
            <a:r>
              <a:rPr lang="ar-IQ" sz="2000" b="1" dirty="0" smtClean="0"/>
              <a:t/>
            </a:r>
            <a:br>
              <a:rPr lang="ar-IQ" sz="2000" b="1" dirty="0" smtClean="0"/>
            </a:br>
            <a:r>
              <a:rPr lang="ar-IQ" sz="2000" b="1" dirty="0"/>
              <a:t>خفاش أو أي كائن له جناحان</a:t>
            </a:r>
            <a:r>
              <a:rPr lang="ar-IQ" sz="2000" b="1" dirty="0" smtClean="0"/>
              <a:t/>
            </a:r>
            <a:br>
              <a:rPr lang="ar-IQ" sz="2000" b="1" dirty="0" smtClean="0"/>
            </a:br>
            <a:r>
              <a:rPr lang="ar-IQ" sz="2000" b="1" dirty="0"/>
              <a:t>الهدف من هذه البطاقة الكشف عن مدى تكيف الفرد مع الواقع ، كما تكشف ·</a:t>
            </a:r>
            <a:r>
              <a:rPr lang="ar-IQ" sz="2000" b="1" dirty="0" smtClean="0"/>
              <a:t/>
            </a:r>
            <a:br>
              <a:rPr lang="ar-IQ" sz="2000" b="1" dirty="0" smtClean="0"/>
            </a:br>
            <a:r>
              <a:rPr lang="ar-IQ" sz="2000" b="1" dirty="0"/>
              <a:t>طبيعة الكبت الذي يعانيه الفرد .</a:t>
            </a:r>
            <a:r>
              <a:rPr lang="ar-IQ" sz="2000" b="1" dirty="0" smtClean="0"/>
              <a:t/>
            </a:r>
            <a:br>
              <a:rPr lang="ar-IQ" sz="2000" b="1" dirty="0" smtClean="0"/>
            </a:br>
            <a:r>
              <a:rPr lang="ar-IQ" sz="2000" b="1" dirty="0"/>
              <a:t>في حال خلو المدرك من الاستجابة الشائعة ( خفاش ) فهذه إشارة إلى عجز ·</a:t>
            </a:r>
            <a:r>
              <a:rPr lang="ar-IQ" sz="2000" b="1" dirty="0" smtClean="0"/>
              <a:t/>
            </a:r>
            <a:br>
              <a:rPr lang="ar-IQ" sz="2000" b="1" dirty="0" smtClean="0"/>
            </a:br>
            <a:r>
              <a:rPr lang="ar-IQ" sz="2000" b="1" dirty="0"/>
              <a:t>الفرد عن ارتباطه بالواقع (حالة مرضية) .</a:t>
            </a:r>
            <a:r>
              <a:rPr lang="ar-IQ" sz="2000" b="1" dirty="0" smtClean="0"/>
              <a:t/>
            </a:r>
            <a:br>
              <a:rPr lang="ar-IQ" sz="2000" b="1" dirty="0" smtClean="0"/>
            </a:br>
            <a:r>
              <a:rPr lang="ar-IQ" sz="2000" b="1" dirty="0"/>
              <a:t>رؤية التظليل في هيئة حيوان تكشف عن شعور الفرد تجاه العالم الخارجي . ·</a:t>
            </a:r>
            <a:r>
              <a:rPr lang="ar-IQ" sz="2000" b="1" dirty="0" smtClean="0"/>
              <a:t/>
            </a:r>
            <a:br>
              <a:rPr lang="ar-IQ" sz="2000" b="1" dirty="0" smtClean="0"/>
            </a:br>
            <a:r>
              <a:rPr lang="ar-IQ" sz="2000" b="1" dirty="0"/>
              <a:t>تكشف البطاقة عن تمثل الذات ( الأنا المثالي ) ، الفرد يتجنب هذا التمثل في ·</a:t>
            </a:r>
            <a:r>
              <a:rPr lang="ar-IQ" sz="2000" b="1" dirty="0" smtClean="0"/>
              <a:t/>
            </a:r>
            <a:br>
              <a:rPr lang="ar-IQ" sz="2000" b="1" dirty="0" smtClean="0"/>
            </a:br>
            <a:r>
              <a:rPr lang="ar-IQ" sz="2000" b="1" dirty="0"/>
              <a:t>استجابات غير شخصية ، أو استجابات رمزية ، شابة في رداء اسود رسمي</a:t>
            </a:r>
            <a:r>
              <a:rPr lang="ar-IQ" sz="2000" b="1" dirty="0" smtClean="0"/>
              <a:t/>
            </a:r>
            <a:br>
              <a:rPr lang="ar-IQ" sz="2000" b="1" dirty="0" smtClean="0"/>
            </a:br>
            <a:r>
              <a:rPr lang="ar-IQ" sz="2000" b="1" dirty="0"/>
              <a:t>خاص للسهرة .</a:t>
            </a: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86446" y="642918"/>
            <a:ext cx="3008313" cy="1162050"/>
          </a:xfrm>
          <a:solidFill>
            <a:schemeClr val="accent2">
              <a:lumMod val="20000"/>
              <a:lumOff val="80000"/>
            </a:schemeClr>
          </a:solidFill>
        </p:spPr>
        <p:txBody>
          <a:bodyPr/>
          <a:lstStyle/>
          <a:p>
            <a:pPr algn="ctr"/>
            <a:r>
              <a:rPr lang="ar-IQ" dirty="0" smtClean="0"/>
              <a:t>البطاقة السادسة</a:t>
            </a:r>
            <a:endParaRPr lang="ar-IQ" dirty="0"/>
          </a:p>
        </p:txBody>
      </p:sp>
      <p:pic>
        <p:nvPicPr>
          <p:cNvPr id="5" name="عنصر نائب للمحتوى 4" descr="Rorschach_blot_06.jpg"/>
          <p:cNvPicPr>
            <a:picLocks noGrp="1" noChangeAspect="1"/>
          </p:cNvPicPr>
          <p:nvPr>
            <p:ph idx="1"/>
          </p:nvPr>
        </p:nvPicPr>
        <p:blipFill>
          <a:blip r:embed="rId2" cstate="print"/>
          <a:stretch>
            <a:fillRect/>
          </a:stretch>
        </p:blipFill>
        <p:spPr>
          <a:xfrm>
            <a:off x="5786446" y="1857364"/>
            <a:ext cx="3114675" cy="2299695"/>
          </a:xfrm>
        </p:spPr>
      </p:pic>
      <p:sp>
        <p:nvSpPr>
          <p:cNvPr id="4" name="عنصر نائب للنص 3"/>
          <p:cNvSpPr>
            <a:spLocks noGrp="1"/>
          </p:cNvSpPr>
          <p:nvPr>
            <p:ph type="body" sz="half" idx="2"/>
          </p:nvPr>
        </p:nvSpPr>
        <p:spPr>
          <a:xfrm>
            <a:off x="457200" y="214290"/>
            <a:ext cx="5257808" cy="5911873"/>
          </a:xfrm>
          <a:solidFill>
            <a:schemeClr val="accent2">
              <a:lumMod val="40000"/>
              <a:lumOff val="60000"/>
            </a:schemeClr>
          </a:solidFill>
        </p:spPr>
        <p:txBody>
          <a:bodyPr>
            <a:normAutofit/>
          </a:bodyPr>
          <a:lstStyle/>
          <a:p>
            <a:r>
              <a:rPr lang="ar-IQ" sz="1800" b="1" dirty="0"/>
              <a:t>البطاقة السادسة</a:t>
            </a:r>
            <a:r>
              <a:rPr lang="ar-IQ" sz="1800" b="1" dirty="0" smtClean="0"/>
              <a:t/>
            </a:r>
            <a:br>
              <a:rPr lang="ar-IQ" sz="1800" b="1" dirty="0" smtClean="0"/>
            </a:br>
            <a:r>
              <a:rPr lang="ar-IQ" sz="1800" b="1" dirty="0"/>
              <a:t>تفسير الاستجابة :</a:t>
            </a:r>
            <a:r>
              <a:rPr lang="ar-IQ" sz="1800" b="1" dirty="0" smtClean="0"/>
              <a:t/>
            </a:r>
            <a:br>
              <a:rPr lang="ar-IQ" sz="1800" b="1" dirty="0" smtClean="0"/>
            </a:br>
            <a:r>
              <a:rPr lang="ar-IQ" sz="1800" b="1" dirty="0"/>
              <a:t>المعنى الكلي هو المعنى الجنسي</a:t>
            </a:r>
            <a:r>
              <a:rPr lang="ar-IQ" sz="1800" b="1" dirty="0" smtClean="0"/>
              <a:t/>
            </a:r>
            <a:br>
              <a:rPr lang="ar-IQ" sz="1800" b="1" dirty="0" smtClean="0"/>
            </a:br>
            <a:r>
              <a:rPr lang="ar-IQ" sz="1800" b="1" dirty="0"/>
              <a:t>الجزء العلوي دلالة لرمز قضيبي ، الجزء الوسط السفلي دلالة لرمز العضو الأنثوي .</a:t>
            </a:r>
            <a:r>
              <a:rPr lang="ar-IQ" sz="1800" b="1" dirty="0" smtClean="0"/>
              <a:t/>
            </a:r>
            <a:br>
              <a:rPr lang="ar-IQ" sz="1800" b="1" dirty="0" smtClean="0"/>
            </a:br>
            <a:r>
              <a:rPr lang="ar-IQ" sz="1800" b="1" dirty="0"/>
              <a:t>تفسير </a:t>
            </a:r>
            <a:r>
              <a:rPr lang="ar-IQ" sz="1800" b="1" dirty="0" err="1"/>
              <a:t>التقطيعات</a:t>
            </a:r>
            <a:r>
              <a:rPr lang="ar-IQ" sz="1800" b="1" dirty="0"/>
              <a:t> الظاهرة في البقعة تكشف عن جنسية متضمنة في شخصية ·</a:t>
            </a:r>
            <a:r>
              <a:rPr lang="ar-IQ" sz="1800" b="1" dirty="0" smtClean="0"/>
              <a:t/>
            </a:r>
            <a:br>
              <a:rPr lang="ar-IQ" sz="1800" b="1" dirty="0" smtClean="0"/>
            </a:br>
            <a:r>
              <a:rPr lang="ar-IQ" sz="1800" b="1" dirty="0"/>
              <a:t>الفرد ، فالجزء النصفي الداخلي قد يبدو كوادي محاط بتلال مستديرة ، وهذه</a:t>
            </a:r>
            <a:r>
              <a:rPr lang="ar-IQ" sz="1800" b="1" dirty="0" smtClean="0"/>
              <a:t/>
            </a:r>
            <a:br>
              <a:rPr lang="ar-IQ" sz="1800" b="1" dirty="0" smtClean="0"/>
            </a:br>
            <a:r>
              <a:rPr lang="ar-IQ" sz="1800" b="1" dirty="0"/>
              <a:t>إشارة إلى مش </a:t>
            </a:r>
            <a:r>
              <a:rPr lang="ar-IQ" sz="1800" b="1" dirty="0" err="1"/>
              <a:t>اكل</a:t>
            </a:r>
            <a:r>
              <a:rPr lang="ar-IQ" sz="1800" b="1" dirty="0"/>
              <a:t> الفرد الجنسية ، أو كاستجابة قلقة مثل رؤية حيوان منفرج </a:t>
            </a:r>
            <a:r>
              <a:rPr lang="ar-IQ" sz="1800" b="1" dirty="0" err="1"/>
              <a:t>فيالوسط</a:t>
            </a:r>
            <a:r>
              <a:rPr lang="ar-IQ" sz="1800" b="1" dirty="0"/>
              <a:t> .</a:t>
            </a:r>
            <a:r>
              <a:rPr lang="ar-IQ" sz="1800" b="1" dirty="0" smtClean="0"/>
              <a:t/>
            </a:r>
            <a:br>
              <a:rPr lang="ar-IQ" sz="1800" b="1" dirty="0" smtClean="0"/>
            </a:br>
            <a:r>
              <a:rPr lang="ar-IQ" sz="1800" b="1" dirty="0"/>
              <a:t>الخط في الوسط مثل قذيفة ، أو سفينة تشق الماء أو الهواء إشارة إل </a:t>
            </a:r>
            <a:r>
              <a:rPr lang="ar-IQ" sz="1800" b="1" dirty="0" err="1"/>
              <a:t>ى</a:t>
            </a:r>
            <a:r>
              <a:rPr lang="ar-IQ" sz="1800" b="1" dirty="0"/>
              <a:t> جنسية مثلية أو اتجاهات </a:t>
            </a:r>
            <a:r>
              <a:rPr lang="ar-IQ" sz="1800" b="1" dirty="0" err="1"/>
              <a:t>بارانويا</a:t>
            </a:r>
            <a:r>
              <a:rPr lang="ar-IQ" sz="1800" b="1" dirty="0"/>
              <a:t> .</a:t>
            </a:r>
            <a:r>
              <a:rPr lang="ar-IQ" sz="1800" b="1" dirty="0" smtClean="0"/>
              <a:t/>
            </a:r>
            <a:br>
              <a:rPr lang="ar-IQ" sz="1800" b="1" dirty="0" smtClean="0"/>
            </a:br>
            <a:r>
              <a:rPr lang="ar-IQ" sz="1800" b="1" dirty="0"/>
              <a:t>الجزء الجانبي السفلي إدراك الرأس ، دلالة مع مشاكل السلطة . ·</a:t>
            </a:r>
            <a:r>
              <a:rPr lang="ar-IQ" sz="1800" b="1" dirty="0" smtClean="0"/>
              <a:t/>
            </a:r>
            <a:br>
              <a:rPr lang="ar-IQ" sz="1800" b="1" dirty="0" smtClean="0"/>
            </a:br>
            <a:r>
              <a:rPr lang="ar-IQ" sz="1800" b="1" dirty="0"/>
              <a:t>الأجزاء الصغيرة في الوسط ، مثل وكر ، بيضة دلالة نكوص طفلي أو انشغال ·</a:t>
            </a:r>
            <a:r>
              <a:rPr lang="ar-IQ" sz="1800" b="1" dirty="0" smtClean="0"/>
              <a:t/>
            </a:r>
            <a:br>
              <a:rPr lang="ar-IQ" sz="1800" b="1" dirty="0" smtClean="0"/>
            </a:br>
            <a:r>
              <a:rPr lang="ar-IQ" sz="1800" b="1" dirty="0"/>
              <a:t>بالولادة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86446" y="928670"/>
            <a:ext cx="3008313" cy="1162050"/>
          </a:xfrm>
          <a:solidFill>
            <a:schemeClr val="accent2">
              <a:lumMod val="20000"/>
              <a:lumOff val="80000"/>
            </a:schemeClr>
          </a:solidFill>
        </p:spPr>
        <p:txBody>
          <a:bodyPr/>
          <a:lstStyle/>
          <a:p>
            <a:pPr algn="ctr"/>
            <a:r>
              <a:rPr lang="ar-IQ" dirty="0" smtClean="0"/>
              <a:t>البطاقة السابعة</a:t>
            </a:r>
            <a:endParaRPr lang="ar-IQ" dirty="0"/>
          </a:p>
        </p:txBody>
      </p:sp>
      <p:pic>
        <p:nvPicPr>
          <p:cNvPr id="5" name="عنصر نائب للمحتوى 4" descr="Rorschach_blot_07.jpg"/>
          <p:cNvPicPr>
            <a:picLocks noGrp="1" noChangeAspect="1"/>
          </p:cNvPicPr>
          <p:nvPr>
            <p:ph idx="1"/>
          </p:nvPr>
        </p:nvPicPr>
        <p:blipFill>
          <a:blip r:embed="rId2"/>
          <a:stretch>
            <a:fillRect/>
          </a:stretch>
        </p:blipFill>
        <p:spPr>
          <a:xfrm>
            <a:off x="5672138" y="2571744"/>
            <a:ext cx="3471862" cy="2373886"/>
          </a:xfrm>
        </p:spPr>
      </p:pic>
      <p:sp>
        <p:nvSpPr>
          <p:cNvPr id="4" name="عنصر نائب للنص 3"/>
          <p:cNvSpPr>
            <a:spLocks noGrp="1"/>
          </p:cNvSpPr>
          <p:nvPr>
            <p:ph type="body" sz="half" idx="2"/>
          </p:nvPr>
        </p:nvSpPr>
        <p:spPr>
          <a:xfrm>
            <a:off x="457200" y="357166"/>
            <a:ext cx="5114932" cy="5929354"/>
          </a:xfrm>
          <a:solidFill>
            <a:schemeClr val="accent2">
              <a:lumMod val="40000"/>
              <a:lumOff val="60000"/>
            </a:schemeClr>
          </a:solidFill>
        </p:spPr>
        <p:txBody>
          <a:bodyPr>
            <a:normAutofit lnSpcReduction="10000"/>
          </a:bodyPr>
          <a:lstStyle/>
          <a:p>
            <a:r>
              <a:rPr lang="ar-IQ" sz="1800" b="1" dirty="0"/>
              <a:t>البطاقة السابعة:</a:t>
            </a:r>
            <a:r>
              <a:rPr lang="ar-IQ" sz="1800" b="1" dirty="0" smtClean="0"/>
              <a:t/>
            </a:r>
            <a:br>
              <a:rPr lang="ar-IQ" sz="1800" b="1" dirty="0" smtClean="0"/>
            </a:br>
            <a:r>
              <a:rPr lang="ar-IQ" sz="1800" b="1" dirty="0"/>
              <a:t>تفسير الاستجابة :</a:t>
            </a:r>
            <a:r>
              <a:rPr lang="ar-IQ" sz="1800" b="1" dirty="0" smtClean="0"/>
              <a:t/>
            </a:r>
            <a:br>
              <a:rPr lang="ar-IQ" sz="1800" b="1" dirty="0" smtClean="0"/>
            </a:br>
            <a:r>
              <a:rPr lang="ar-IQ" sz="1800" b="1" dirty="0"/>
              <a:t>تمثل عادة الأمومة</a:t>
            </a:r>
            <a:r>
              <a:rPr lang="ar-IQ" sz="1800" b="1" dirty="0" smtClean="0"/>
              <a:t/>
            </a:r>
            <a:br>
              <a:rPr lang="ar-IQ" sz="1800" b="1" dirty="0" smtClean="0"/>
            </a:br>
            <a:r>
              <a:rPr lang="ar-IQ" sz="1800" b="1" dirty="0"/>
              <a:t>إن خلو الاستجابة من التظليل العادي المؤنث دلالة إلى اضطراب في العلاقات ·</a:t>
            </a:r>
            <a:r>
              <a:rPr lang="ar-IQ" sz="1800" b="1" dirty="0" smtClean="0"/>
              <a:t/>
            </a:r>
            <a:br>
              <a:rPr lang="ar-IQ" sz="1800" b="1" dirty="0" smtClean="0"/>
            </a:br>
            <a:r>
              <a:rPr lang="ar-IQ" sz="1800" b="1" dirty="0"/>
              <a:t>مع الأم ، الحفرة في الوسط تمثل حضن الأم . وهناك علامات عديدة لأنواع</a:t>
            </a:r>
            <a:r>
              <a:rPr lang="ar-IQ" sz="1800" b="1" dirty="0" smtClean="0"/>
              <a:t/>
            </a:r>
            <a:br>
              <a:rPr lang="ar-IQ" sz="1800" b="1" dirty="0" smtClean="0"/>
            </a:br>
            <a:r>
              <a:rPr lang="ar-IQ" sz="1800" b="1" dirty="0"/>
              <a:t>الاضطراب : ( إدراك حيوان أو أطفال أو رؤية امرأة واحدة بوضع مقلوب .</a:t>
            </a:r>
            <a:r>
              <a:rPr lang="ar-IQ" sz="1800" b="1" dirty="0" smtClean="0"/>
              <a:t/>
            </a:r>
            <a:br>
              <a:rPr lang="ar-IQ" sz="1800" b="1" dirty="0" smtClean="0"/>
            </a:br>
            <a:r>
              <a:rPr lang="ar-IQ" sz="1800" b="1" dirty="0"/>
              <a:t>كثرة </a:t>
            </a:r>
            <a:r>
              <a:rPr lang="ar-IQ" sz="1800" b="1" dirty="0" err="1"/>
              <a:t>استج</a:t>
            </a:r>
            <a:r>
              <a:rPr lang="ar-IQ" sz="1800" b="1" dirty="0"/>
              <a:t> </a:t>
            </a:r>
            <a:r>
              <a:rPr lang="ar-IQ" sz="1800" b="1" dirty="0" err="1"/>
              <a:t>ابات</a:t>
            </a:r>
            <a:r>
              <a:rPr lang="ar-IQ" sz="1800" b="1" dirty="0"/>
              <a:t> اللعب أو الحيوانات تدل على عدم نضج النمو الاجتماعي ، ·</a:t>
            </a:r>
            <a:r>
              <a:rPr lang="ar-IQ" sz="1800" b="1" dirty="0" smtClean="0"/>
              <a:t/>
            </a:r>
            <a:br>
              <a:rPr lang="ar-IQ" sz="1800" b="1" dirty="0" smtClean="0"/>
            </a:br>
            <a:r>
              <a:rPr lang="ar-IQ" sz="1800" b="1" dirty="0"/>
              <a:t>وصعوبة الوصول إلى علاقات مع الجنس الآخر .</a:t>
            </a:r>
            <a:r>
              <a:rPr lang="ar-IQ" sz="1800" b="1" dirty="0" smtClean="0"/>
              <a:t/>
            </a:r>
            <a:br>
              <a:rPr lang="ar-IQ" sz="1800" b="1" dirty="0" smtClean="0"/>
            </a:br>
            <a:r>
              <a:rPr lang="ar-IQ" sz="1800" b="1" dirty="0"/>
              <a:t>إدراك البقعة كلها على أنها غيوم ، دلالة على القلق وعدم الأمن . ·</a:t>
            </a:r>
            <a:r>
              <a:rPr lang="ar-IQ" sz="1800" b="1" dirty="0" smtClean="0"/>
              <a:t/>
            </a:r>
            <a:br>
              <a:rPr lang="ar-IQ" sz="1800" b="1" dirty="0" smtClean="0"/>
            </a:br>
            <a:r>
              <a:rPr lang="ar-IQ" sz="1800" b="1" dirty="0"/>
              <a:t>رؤية الثلج أو كتلة من الجليد إشارة إلى نقص الاحتكاك مع الأم أو إلى برودة ·في العلاقة .</a:t>
            </a:r>
            <a:r>
              <a:rPr lang="ar-IQ" sz="1800" b="1" dirty="0" smtClean="0"/>
              <a:t/>
            </a:r>
            <a:br>
              <a:rPr lang="ar-IQ" sz="1800" b="1" dirty="0" smtClean="0"/>
            </a:br>
            <a:r>
              <a:rPr lang="ar-IQ" sz="1800" b="1" dirty="0"/>
              <a:t>الجزء الوسط السفلي ، رمز للعضو الجنسي الأنثوي . ·</a:t>
            </a:r>
            <a:r>
              <a:rPr lang="ar-IQ" sz="1800" b="1" dirty="0" smtClean="0"/>
              <a:t/>
            </a:r>
            <a:br>
              <a:rPr lang="ar-IQ" sz="1800" b="1" dirty="0" smtClean="0"/>
            </a:br>
            <a:r>
              <a:rPr lang="ar-IQ" sz="1800" b="1" dirty="0"/>
              <a:t>الجزء الصغير المركزي في الأسفل ( كمنزل صغير ) إشارة إلى حاجة </a:t>
            </a:r>
            <a:r>
              <a:rPr lang="ar-IQ" sz="1800" b="1" dirty="0" err="1"/>
              <a:t>طفلية</a:t>
            </a:r>
            <a:r>
              <a:rPr lang="ar-IQ" sz="1800" b="1" dirty="0"/>
              <a:t> للاحتماء .</a:t>
            </a:r>
            <a:r>
              <a:rPr lang="ar-IQ" sz="1800" b="1" dirty="0" smtClean="0"/>
              <a:t/>
            </a:r>
            <a:br>
              <a:rPr lang="ar-IQ" sz="1800" b="1" dirty="0" smtClean="0"/>
            </a:br>
            <a:r>
              <a:rPr lang="ar-IQ" sz="1800" b="1" dirty="0"/>
              <a:t>إدراك الأجزاء الصغيرة على أنها بحيرة من الجليد ، تعني نقص الاحتكاك مع ·</a:t>
            </a:r>
            <a:r>
              <a:rPr lang="ar-IQ" sz="1800" b="1" dirty="0" smtClean="0"/>
              <a:t/>
            </a:r>
            <a:br>
              <a:rPr lang="ar-IQ" sz="1800" b="1" dirty="0" smtClean="0"/>
            </a:br>
            <a:r>
              <a:rPr lang="ar-IQ" sz="1800" b="1" dirty="0"/>
              <a:t>الآخر .</a:t>
            </a:r>
            <a:r>
              <a:rPr lang="ar-IQ" sz="1800" b="1" dirty="0" smtClean="0"/>
              <a:t/>
            </a:r>
            <a:br>
              <a:rPr lang="ar-IQ" sz="1800" b="1" dirty="0" smtClean="0"/>
            </a:br>
            <a:r>
              <a:rPr lang="ar-IQ" sz="1800" b="1" dirty="0" smtClean="0"/>
              <a:t/>
            </a:r>
            <a:br>
              <a:rPr lang="ar-IQ" sz="1800" b="1" dirty="0" smtClean="0"/>
            </a:br>
            <a:endParaRPr lang="ar-IQ" sz="1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43570" y="0"/>
            <a:ext cx="3008313" cy="1162050"/>
          </a:xfrm>
        </p:spPr>
        <p:txBody>
          <a:bodyPr/>
          <a:lstStyle/>
          <a:p>
            <a:r>
              <a:rPr lang="ar-IQ" dirty="0" smtClean="0"/>
              <a:t>الثامنة</a:t>
            </a:r>
            <a:endParaRPr lang="ar-IQ" dirty="0"/>
          </a:p>
        </p:txBody>
      </p:sp>
      <p:pic>
        <p:nvPicPr>
          <p:cNvPr id="5" name="عنصر نائب للمحتوى 4" descr="689px-Rorschach_blot_08.jpg"/>
          <p:cNvPicPr>
            <a:picLocks noGrp="1" noChangeAspect="1"/>
          </p:cNvPicPr>
          <p:nvPr>
            <p:ph idx="1"/>
          </p:nvPr>
        </p:nvPicPr>
        <p:blipFill>
          <a:blip r:embed="rId2"/>
          <a:stretch>
            <a:fillRect/>
          </a:stretch>
        </p:blipFill>
        <p:spPr>
          <a:xfrm>
            <a:off x="4857752" y="1214422"/>
            <a:ext cx="3870185" cy="3370263"/>
          </a:xfrm>
        </p:spPr>
      </p:pic>
      <p:sp>
        <p:nvSpPr>
          <p:cNvPr id="4" name="عنصر نائب للنص 3"/>
          <p:cNvSpPr>
            <a:spLocks noGrp="1"/>
          </p:cNvSpPr>
          <p:nvPr>
            <p:ph type="body" sz="half" idx="2"/>
          </p:nvPr>
        </p:nvSpPr>
        <p:spPr>
          <a:xfrm>
            <a:off x="457200" y="428604"/>
            <a:ext cx="4186238" cy="5697559"/>
          </a:xfrm>
          <a:solidFill>
            <a:schemeClr val="accent2">
              <a:lumMod val="40000"/>
              <a:lumOff val="60000"/>
            </a:schemeClr>
          </a:solidFill>
        </p:spPr>
        <p:txBody>
          <a:bodyPr>
            <a:normAutofit/>
          </a:bodyPr>
          <a:lstStyle/>
          <a:p>
            <a:r>
              <a:rPr lang="ar-IQ" sz="2000" b="1" dirty="0"/>
              <a:t>البطاقة الثامنة :</a:t>
            </a:r>
            <a:r>
              <a:rPr lang="ar-IQ" sz="2000" b="1" dirty="0" smtClean="0"/>
              <a:t/>
            </a:r>
            <a:br>
              <a:rPr lang="ar-IQ" sz="2000" b="1" dirty="0" smtClean="0"/>
            </a:br>
            <a:r>
              <a:rPr lang="ar-IQ" sz="2000" b="1" dirty="0"/>
              <a:t>تفسير الاستجابة :</a:t>
            </a:r>
            <a:r>
              <a:rPr lang="ar-IQ" sz="2000" b="1" dirty="0" smtClean="0"/>
              <a:t/>
            </a:r>
            <a:br>
              <a:rPr lang="ar-IQ" sz="2000" b="1" dirty="0" smtClean="0"/>
            </a:br>
            <a:r>
              <a:rPr lang="ar-IQ" sz="2000" b="1" dirty="0"/>
              <a:t>الاستجابة الكلية : شجرة الميلاد ، شعارات مستندة إلى حيوانات ، لوحة تشريحية</a:t>
            </a:r>
            <a:r>
              <a:rPr lang="ar-IQ" sz="2000" b="1" dirty="0" smtClean="0"/>
              <a:t/>
            </a:r>
            <a:br>
              <a:rPr lang="ar-IQ" sz="2000" b="1" dirty="0" smtClean="0"/>
            </a:br>
            <a:r>
              <a:rPr lang="ar-IQ" sz="2000" b="1" dirty="0"/>
              <a:t>، أو مجموعة حيوانات : </a:t>
            </a:r>
            <a:r>
              <a:rPr lang="ar-IQ" sz="2000" b="1" dirty="0" smtClean="0"/>
              <a:t>دب ضباع </a:t>
            </a:r>
            <a:r>
              <a:rPr lang="ar-IQ" sz="2000" b="1" dirty="0"/>
              <a:t>، خراف .. .</a:t>
            </a:r>
            <a:r>
              <a:rPr lang="ar-IQ" sz="2000" b="1" dirty="0" smtClean="0"/>
              <a:t/>
            </a:r>
            <a:br>
              <a:rPr lang="ar-IQ" sz="2000" b="1" dirty="0" smtClean="0"/>
            </a:br>
            <a:r>
              <a:rPr lang="ar-IQ" sz="2000" b="1" dirty="0"/>
              <a:t>القسم الوردي اللون الأزرق ، استجابات للجزء الكبير ، فراشة ، مشد ، ·</a:t>
            </a:r>
            <a:r>
              <a:rPr lang="ar-IQ" sz="2000" b="1" dirty="0" smtClean="0"/>
              <a:t/>
            </a:r>
            <a:br>
              <a:rPr lang="ar-IQ" sz="2000" b="1" dirty="0" smtClean="0"/>
            </a:br>
            <a:r>
              <a:rPr lang="ar-IQ" sz="2000" b="1" dirty="0"/>
              <a:t>نظارات شمسية ، لوح ثلج ، بحيرة ، تمثال رخام .</a:t>
            </a:r>
            <a:r>
              <a:rPr lang="ar-IQ" sz="2000" b="1" dirty="0" smtClean="0"/>
              <a:t/>
            </a:r>
            <a:br>
              <a:rPr lang="ar-IQ" sz="2000" b="1" dirty="0" smtClean="0"/>
            </a:br>
            <a:r>
              <a:rPr lang="ar-IQ" sz="2000" b="1" dirty="0"/>
              <a:t>الجزء العلوي الرمادي ( استجابات للجزء الكبير ) : جسم كلب ممتد ، قرون ، ·</a:t>
            </a:r>
            <a:r>
              <a:rPr lang="ar-IQ" sz="2000" b="1" dirty="0" smtClean="0"/>
              <a:t/>
            </a:r>
            <a:br>
              <a:rPr lang="ar-IQ" sz="2000" b="1" dirty="0" smtClean="0"/>
            </a:br>
            <a:r>
              <a:rPr lang="ar-IQ" sz="2000" b="1" dirty="0"/>
              <a:t>جذع شجرة ، إكليل .</a:t>
            </a:r>
            <a:r>
              <a:rPr lang="ar-IQ" sz="2000" b="1" dirty="0" smtClean="0"/>
              <a:t/>
            </a:r>
            <a:br>
              <a:rPr lang="ar-IQ" sz="2000" b="1" dirty="0" smtClean="0"/>
            </a:br>
            <a:r>
              <a:rPr lang="ar-IQ" sz="2000" b="1" dirty="0"/>
              <a:t>اللون الوردي – البرتقالي ( الجزء السفلي ) : فراشة ، رئة . ·</a:t>
            </a:r>
            <a:r>
              <a:rPr lang="ar-IQ" sz="2000" b="1" dirty="0" smtClean="0"/>
              <a:t/>
            </a:r>
            <a:br>
              <a:rPr lang="ar-IQ" sz="2000" b="1" dirty="0" smtClean="0"/>
            </a:br>
            <a:r>
              <a:rPr lang="ar-IQ" sz="2000" b="1" dirty="0"/>
              <a:t>اللون الوردي فقط : عجول . ·</a:t>
            </a:r>
            <a:r>
              <a:rPr lang="ar-IQ" sz="2000" b="1" dirty="0" smtClean="0"/>
              <a:t/>
            </a:r>
            <a:br>
              <a:rPr lang="ar-IQ" sz="2000" b="1" dirty="0" smtClean="0"/>
            </a:br>
            <a:r>
              <a:rPr lang="ar-IQ" sz="2000" b="1" dirty="0"/>
              <a:t>اللون البرتقالي فقط : قبعات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86446" y="571480"/>
            <a:ext cx="3008313" cy="1162050"/>
          </a:xfrm>
          <a:solidFill>
            <a:schemeClr val="accent2">
              <a:lumMod val="20000"/>
              <a:lumOff val="80000"/>
            </a:schemeClr>
          </a:solidFill>
        </p:spPr>
        <p:txBody>
          <a:bodyPr/>
          <a:lstStyle/>
          <a:p>
            <a:pPr algn="ctr"/>
            <a:r>
              <a:rPr lang="ar-IQ" dirty="0" smtClean="0"/>
              <a:t>التاسعة</a:t>
            </a:r>
            <a:endParaRPr lang="ar-IQ" dirty="0"/>
          </a:p>
        </p:txBody>
      </p:sp>
      <p:pic>
        <p:nvPicPr>
          <p:cNvPr id="5" name="عنصر نائب للمحتوى 4" descr="647px-Rorschach_blot_09.jpg"/>
          <p:cNvPicPr>
            <a:picLocks noGrp="1" noChangeAspect="1"/>
          </p:cNvPicPr>
          <p:nvPr>
            <p:ph idx="1"/>
          </p:nvPr>
        </p:nvPicPr>
        <p:blipFill>
          <a:blip r:embed="rId2"/>
          <a:stretch>
            <a:fillRect/>
          </a:stretch>
        </p:blipFill>
        <p:spPr>
          <a:xfrm>
            <a:off x="5214942" y="1928802"/>
            <a:ext cx="3634266" cy="3370262"/>
          </a:xfrm>
        </p:spPr>
      </p:pic>
      <p:sp>
        <p:nvSpPr>
          <p:cNvPr id="4" name="عنصر نائب للنص 3"/>
          <p:cNvSpPr>
            <a:spLocks noGrp="1"/>
          </p:cNvSpPr>
          <p:nvPr>
            <p:ph type="body" sz="half" idx="2"/>
          </p:nvPr>
        </p:nvSpPr>
        <p:spPr>
          <a:xfrm>
            <a:off x="457200" y="571480"/>
            <a:ext cx="4543428" cy="5554683"/>
          </a:xfrm>
          <a:solidFill>
            <a:schemeClr val="accent2">
              <a:lumMod val="40000"/>
              <a:lumOff val="60000"/>
            </a:schemeClr>
          </a:solidFill>
        </p:spPr>
        <p:txBody>
          <a:bodyPr>
            <a:normAutofit/>
          </a:bodyPr>
          <a:lstStyle/>
          <a:p>
            <a:r>
              <a:rPr lang="ar-IQ" sz="2000" dirty="0"/>
              <a:t>البطاقة التاسعة :</a:t>
            </a:r>
            <a:r>
              <a:rPr lang="ar-IQ" sz="2000" dirty="0" smtClean="0"/>
              <a:t/>
            </a:r>
            <a:br>
              <a:rPr lang="ar-IQ" sz="2000" dirty="0" smtClean="0"/>
            </a:br>
            <a:r>
              <a:rPr lang="ar-IQ" sz="2000" dirty="0"/>
              <a:t>تفسير الاستجابة :</a:t>
            </a:r>
            <a:r>
              <a:rPr lang="ar-IQ" sz="2000" dirty="0" smtClean="0"/>
              <a:t/>
            </a:r>
            <a:br>
              <a:rPr lang="ar-IQ" sz="2000" dirty="0" smtClean="0"/>
            </a:br>
            <a:r>
              <a:rPr lang="ar-IQ" sz="2000" dirty="0"/>
              <a:t>أكثر البطاقات غموضًا ، وتشير إلى استجابة تشريحية .</a:t>
            </a:r>
            <a:r>
              <a:rPr lang="ar-IQ" sz="2000" dirty="0" smtClean="0"/>
              <a:t/>
            </a:r>
            <a:br>
              <a:rPr lang="ar-IQ" sz="2000" dirty="0" smtClean="0"/>
            </a:br>
            <a:r>
              <a:rPr lang="ar-IQ" sz="2000" dirty="0"/>
              <a:t>الجزء الكبير البرتقالي ، سحرة ، أو مهرجون أو أشياء غريبة . ·</a:t>
            </a:r>
            <a:r>
              <a:rPr lang="ar-IQ" sz="2000" dirty="0" smtClean="0"/>
              <a:t/>
            </a:r>
            <a:br>
              <a:rPr lang="ar-IQ" sz="2000" dirty="0" smtClean="0"/>
            </a:br>
            <a:r>
              <a:rPr lang="ar-IQ" sz="2000" dirty="0"/>
              <a:t>الجزء الكبير الوردي ، رأس بشري ، رأس طفل أو سمكة ، وهذه دلالة للتعلق ·</a:t>
            </a:r>
            <a:r>
              <a:rPr lang="ar-IQ" sz="2000" dirty="0" smtClean="0"/>
              <a:t/>
            </a:r>
            <a:br>
              <a:rPr lang="ar-IQ" sz="2000" dirty="0" smtClean="0"/>
            </a:br>
            <a:r>
              <a:rPr lang="ar-IQ" sz="2000" dirty="0"/>
              <a:t>بموضوعات الحب </a:t>
            </a:r>
            <a:r>
              <a:rPr lang="ar-IQ" sz="2000" dirty="0" err="1"/>
              <a:t>الطفولي</a:t>
            </a:r>
            <a:r>
              <a:rPr lang="ar-IQ" sz="2000" dirty="0"/>
              <a:t> .</a:t>
            </a:r>
            <a:r>
              <a:rPr lang="ar-IQ" sz="2000" dirty="0" smtClean="0"/>
              <a:t/>
            </a:r>
            <a:br>
              <a:rPr lang="ar-IQ" sz="2000" dirty="0" smtClean="0"/>
            </a:br>
            <a:r>
              <a:rPr lang="ar-IQ" sz="2000" dirty="0"/>
              <a:t>الجزء الأخضر ، رأس على شكل غبي .</a:t>
            </a:r>
            <a:endParaRPr lang="ar-IQ"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43570" y="357166"/>
            <a:ext cx="3008313" cy="1162050"/>
          </a:xfrm>
          <a:solidFill>
            <a:schemeClr val="accent2">
              <a:lumMod val="20000"/>
              <a:lumOff val="80000"/>
            </a:schemeClr>
          </a:solidFill>
        </p:spPr>
        <p:txBody>
          <a:bodyPr/>
          <a:lstStyle/>
          <a:p>
            <a:pPr algn="ctr"/>
            <a:r>
              <a:rPr lang="ar-IQ" dirty="0" smtClean="0"/>
              <a:t>العاشرة</a:t>
            </a:r>
            <a:endParaRPr lang="ar-IQ" dirty="0"/>
          </a:p>
        </p:txBody>
      </p:sp>
      <p:pic>
        <p:nvPicPr>
          <p:cNvPr id="5" name="عنصر نائب للمحتوى 4" descr="751px-Rorschach_blot_10.jpg"/>
          <p:cNvPicPr>
            <a:picLocks noGrp="1" noChangeAspect="1"/>
          </p:cNvPicPr>
          <p:nvPr>
            <p:ph idx="1"/>
          </p:nvPr>
        </p:nvPicPr>
        <p:blipFill>
          <a:blip r:embed="rId2"/>
          <a:stretch>
            <a:fillRect/>
          </a:stretch>
        </p:blipFill>
        <p:spPr>
          <a:xfrm>
            <a:off x="5357818" y="1571612"/>
            <a:ext cx="3324286" cy="2655888"/>
          </a:xfrm>
        </p:spPr>
      </p:pic>
      <p:sp>
        <p:nvSpPr>
          <p:cNvPr id="4" name="عنصر نائب للنص 3"/>
          <p:cNvSpPr>
            <a:spLocks noGrp="1"/>
          </p:cNvSpPr>
          <p:nvPr>
            <p:ph type="body" sz="half" idx="2"/>
          </p:nvPr>
        </p:nvSpPr>
        <p:spPr>
          <a:xfrm>
            <a:off x="457200" y="428604"/>
            <a:ext cx="4972056" cy="5697559"/>
          </a:xfrm>
          <a:solidFill>
            <a:schemeClr val="accent2">
              <a:lumMod val="40000"/>
              <a:lumOff val="60000"/>
            </a:schemeClr>
          </a:solidFill>
        </p:spPr>
        <p:txBody>
          <a:bodyPr>
            <a:normAutofit/>
          </a:bodyPr>
          <a:lstStyle/>
          <a:p>
            <a:r>
              <a:rPr lang="ar-IQ" sz="2000" dirty="0"/>
              <a:t>البطاقة العاشرة :</a:t>
            </a:r>
            <a:r>
              <a:rPr lang="ar-IQ" sz="2000" dirty="0" smtClean="0"/>
              <a:t/>
            </a:r>
            <a:br>
              <a:rPr lang="ar-IQ" sz="2000" dirty="0" smtClean="0"/>
            </a:br>
            <a:r>
              <a:rPr lang="ar-IQ" sz="2000" dirty="0"/>
              <a:t>تفسير الاستجابة :</a:t>
            </a:r>
            <a:r>
              <a:rPr lang="ar-IQ" sz="2000" dirty="0" smtClean="0"/>
              <a:t/>
            </a:r>
            <a:br>
              <a:rPr lang="ar-IQ" sz="2000" dirty="0" smtClean="0"/>
            </a:br>
            <a:r>
              <a:rPr lang="ar-IQ" sz="2000" dirty="0"/>
              <a:t>من أكثر البطاقات تشتتًا من حيث الشكل .</a:t>
            </a:r>
            <a:r>
              <a:rPr lang="ar-IQ" sz="2000" dirty="0" smtClean="0"/>
              <a:t/>
            </a:r>
            <a:br>
              <a:rPr lang="ar-IQ" sz="2000" dirty="0" smtClean="0"/>
            </a:br>
            <a:r>
              <a:rPr lang="ar-IQ" sz="2000" dirty="0"/>
              <a:t>تفسيرات </a:t>
            </a:r>
            <a:r>
              <a:rPr lang="ar-IQ" sz="2000" dirty="0" err="1"/>
              <a:t>للتقطيعات</a:t>
            </a:r>
            <a:r>
              <a:rPr lang="ar-IQ" sz="2000" dirty="0"/>
              <a:t> الخاصة بالألوان ، دودة قز خضراء ، عصافير زرقاء ·</a:t>
            </a:r>
            <a:r>
              <a:rPr lang="ar-IQ" sz="2000" dirty="0" smtClean="0"/>
              <a:t/>
            </a:r>
            <a:br>
              <a:rPr lang="ar-IQ" sz="2000" dirty="0" smtClean="0"/>
            </a:br>
            <a:r>
              <a:rPr lang="ar-IQ" sz="2000" dirty="0"/>
              <a:t>، غزلان ، كلاب صفراء ،</a:t>
            </a:r>
            <a:r>
              <a:rPr lang="ar-IQ" sz="2000" dirty="0" smtClean="0"/>
              <a:t/>
            </a:r>
            <a:br>
              <a:rPr lang="ar-IQ" sz="2000" dirty="0" smtClean="0"/>
            </a:br>
            <a:r>
              <a:rPr lang="ar-IQ" sz="2000" dirty="0"/>
              <a:t>تفسيرات خاصة بالتظليل ، ثيران تقف على الجزء </a:t>
            </a:r>
            <a:r>
              <a:rPr lang="ar-IQ" sz="2000" dirty="0" err="1"/>
              <a:t>الأخض</a:t>
            </a:r>
            <a:r>
              <a:rPr lang="ar-IQ" sz="2000" dirty="0"/>
              <a:t> ر ، حشرات ·</a:t>
            </a:r>
            <a:r>
              <a:rPr lang="ar-IQ" sz="2000" dirty="0" smtClean="0"/>
              <a:t/>
            </a:r>
            <a:br>
              <a:rPr lang="ar-IQ" sz="2000" dirty="0" smtClean="0"/>
            </a:br>
            <a:r>
              <a:rPr lang="ar-IQ" sz="2000" dirty="0"/>
              <a:t>تتقاتل ، عناكب تزحف على خيوطها ( في الجزء الأزرق الخارجي ).</a:t>
            </a:r>
            <a:r>
              <a:rPr lang="ar-IQ" sz="2000" dirty="0" smtClean="0"/>
              <a:t/>
            </a:r>
            <a:br>
              <a:rPr lang="ar-IQ" sz="2000" dirty="0" smtClean="0"/>
            </a:br>
            <a:r>
              <a:rPr lang="ar-IQ" sz="2000" dirty="0"/>
              <a:t>أشخاص يمصون ( الجزء الوردي ). ·</a:t>
            </a:r>
            <a:r>
              <a:rPr lang="ar-IQ" sz="2000" dirty="0" smtClean="0"/>
              <a:t/>
            </a:r>
            <a:br>
              <a:rPr lang="ar-IQ" sz="2000" dirty="0" smtClean="0"/>
            </a:br>
            <a:r>
              <a:rPr lang="ar-IQ" sz="2000" dirty="0"/>
              <a:t>ملاحظة : هناك بعض </a:t>
            </a:r>
            <a:r>
              <a:rPr lang="ar-IQ" sz="2000" dirty="0" err="1"/>
              <a:t>ا</a:t>
            </a:r>
            <a:r>
              <a:rPr lang="ar-IQ" sz="2000" dirty="0"/>
              <a:t> لاستجابات التي تكشف الاضطرابات : </a:t>
            </a:r>
            <a:r>
              <a:rPr lang="ar-IQ" sz="2000" dirty="0" err="1"/>
              <a:t>إ</a:t>
            </a:r>
            <a:r>
              <a:rPr lang="ar-IQ" sz="2000" dirty="0"/>
              <a:t> ما بسبب اللون أو</a:t>
            </a:r>
            <a:r>
              <a:rPr lang="ar-IQ" sz="2000" dirty="0" smtClean="0"/>
              <a:t/>
            </a:r>
            <a:br>
              <a:rPr lang="ar-IQ" sz="2000" dirty="0" smtClean="0"/>
            </a:br>
            <a:r>
              <a:rPr lang="ar-IQ" sz="2000" dirty="0"/>
              <a:t>بسبب تشتت البقع في أطراف متعددة من البطاقة ، وهي عادة تشير إلى صدمة</a:t>
            </a:r>
            <a:r>
              <a:rPr lang="ar-IQ" sz="2000" dirty="0" smtClean="0"/>
              <a:t/>
            </a:r>
            <a:br>
              <a:rPr lang="ar-IQ" sz="2000" dirty="0" smtClean="0"/>
            </a:br>
            <a:r>
              <a:rPr lang="ar-IQ" sz="2000" dirty="0"/>
              <a:t>انفعالية قاسية ، أو إلى حالة </a:t>
            </a:r>
            <a:r>
              <a:rPr lang="ar-IQ" sz="2000" dirty="0" err="1"/>
              <a:t>فصامية</a:t>
            </a:r>
            <a:r>
              <a:rPr lang="ar-IQ" sz="2000" dirty="0"/>
              <a:t> غير متكيفة مع الحياة الاجتماعية أو العمل .</a:t>
            </a:r>
            <a:endParaRPr lang="ar-IQ"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57950" y="5357826"/>
            <a:ext cx="3008313" cy="447670"/>
          </a:xfrm>
        </p:spPr>
        <p:txBody>
          <a:bodyPr/>
          <a:lstStyle/>
          <a:p>
            <a:endParaRPr lang="ar-IQ" dirty="0"/>
          </a:p>
        </p:txBody>
      </p:sp>
      <p:pic>
        <p:nvPicPr>
          <p:cNvPr id="5" name="عنصر نائب للمحتوى 4" descr="Hermann Rorschach.jpg"/>
          <p:cNvPicPr>
            <a:picLocks noGrp="1" noChangeAspect="1"/>
          </p:cNvPicPr>
          <p:nvPr>
            <p:ph idx="1"/>
          </p:nvPr>
        </p:nvPicPr>
        <p:blipFill>
          <a:blip r:embed="rId2"/>
          <a:stretch>
            <a:fillRect/>
          </a:stretch>
        </p:blipFill>
        <p:spPr>
          <a:xfrm>
            <a:off x="6282342" y="0"/>
            <a:ext cx="2861658" cy="3845047"/>
          </a:xfrm>
        </p:spPr>
      </p:pic>
      <p:sp>
        <p:nvSpPr>
          <p:cNvPr id="4" name="عنصر نائب للنص 3"/>
          <p:cNvSpPr>
            <a:spLocks noGrp="1"/>
          </p:cNvSpPr>
          <p:nvPr>
            <p:ph type="body" sz="half" idx="2"/>
          </p:nvPr>
        </p:nvSpPr>
        <p:spPr>
          <a:xfrm>
            <a:off x="0" y="0"/>
            <a:ext cx="6215074" cy="6858000"/>
          </a:xfrm>
          <a:solidFill>
            <a:schemeClr val="accent2">
              <a:lumMod val="60000"/>
              <a:lumOff val="40000"/>
            </a:schemeClr>
          </a:solidFill>
        </p:spPr>
        <p:txBody>
          <a:bodyPr>
            <a:normAutofit fontScale="92500" lnSpcReduction="10000"/>
          </a:bodyPr>
          <a:lstStyle/>
          <a:p>
            <a:r>
              <a:rPr lang="ar-IQ" sz="2100" b="1" dirty="0"/>
              <a:t> سنة 1918 وضع </a:t>
            </a:r>
            <a:r>
              <a:rPr lang="ar-IQ" sz="2100" b="1" dirty="0" err="1"/>
              <a:t>الرورشاخ</a:t>
            </a:r>
            <a:r>
              <a:rPr lang="ar-IQ" sz="2100" b="1" dirty="0"/>
              <a:t> لوحات الاختبار </a:t>
            </a:r>
            <a:r>
              <a:rPr lang="ar-IQ" sz="2100" b="1" dirty="0" err="1"/>
              <a:t>الإسقاطي</a:t>
            </a:r>
            <a:r>
              <a:rPr lang="ar-IQ" sz="2100" b="1" dirty="0"/>
              <a:t> الذي أصبح يحمل اسمه، وفي سنة 1921 نشر كتابه ” التشخيص النفسي ” إن بقع الحبر </a:t>
            </a:r>
            <a:r>
              <a:rPr lang="ar-IQ" sz="2100" b="1" dirty="0" err="1"/>
              <a:t>الرورشاخية</a:t>
            </a:r>
            <a:r>
              <a:rPr lang="ar-IQ" sz="2100" b="1" dirty="0"/>
              <a:t> وبدأ اختبار </a:t>
            </a:r>
            <a:r>
              <a:rPr lang="ar-IQ" sz="2100" b="1" dirty="0" err="1"/>
              <a:t>الرورشاخ</a:t>
            </a:r>
            <a:r>
              <a:rPr lang="ar-IQ" sz="2100" b="1" dirty="0"/>
              <a:t> في الشيوع عالميا حوالي 10 سنوات بعد موت صاحبه ويدرس هذا الاختبار في كل بقاع العالم وكان موضوعا لدراسات وبحوث كثيرة ويقدر ما كتب عنه </a:t>
            </a:r>
            <a:r>
              <a:rPr lang="ar-IQ" sz="2100" b="1" dirty="0" err="1"/>
              <a:t>بـ</a:t>
            </a:r>
            <a:r>
              <a:rPr lang="ar-IQ" sz="2100" b="1" dirty="0"/>
              <a:t> ” 3000 مطبوعة “.</a:t>
            </a:r>
            <a:r>
              <a:rPr lang="ar-IQ" sz="2100" b="1" dirty="0" smtClean="0"/>
              <a:t/>
            </a:r>
            <a:br>
              <a:rPr lang="ar-IQ" sz="2100" b="1" dirty="0" smtClean="0"/>
            </a:br>
            <a:r>
              <a:rPr lang="ar-IQ" sz="2100" b="1" dirty="0"/>
              <a:t>يحتوي هذا الاختبار على عشر بطاقات وفي كل بطاقة بقعة حبر غامضة متناظرة محوريا ونجد 05 لوحات بلون أسود ورمادي ولوحتان يضاف إلى الأسود والرمادي اللون الأحمر، والثلاث لوحات الباقية فيها عدة ألوان كالأزرق والخضر والأصفر والأحمر والبرتقالي والوردي.</a:t>
            </a:r>
            <a:r>
              <a:rPr lang="ar-IQ" sz="2100" b="1" dirty="0" smtClean="0"/>
              <a:t/>
            </a:r>
            <a:br>
              <a:rPr lang="ar-IQ" sz="2100" b="1" dirty="0" smtClean="0"/>
            </a:br>
            <a:r>
              <a:rPr lang="ar-IQ" sz="2100" b="1" dirty="0"/>
              <a:t/>
            </a:r>
            <a:br>
              <a:rPr lang="ar-IQ" sz="2100" b="1" dirty="0"/>
            </a:br>
            <a:r>
              <a:rPr lang="ar-IQ" sz="2100" b="1" dirty="0"/>
              <a:t>بطاقات </a:t>
            </a:r>
            <a:r>
              <a:rPr lang="ar-IQ" sz="2100" b="1" dirty="0" err="1"/>
              <a:t>رورشاخ</a:t>
            </a:r>
            <a:r>
              <a:rPr lang="ar-IQ" sz="2100" b="1" dirty="0"/>
              <a:t> العشر مع افتراضات مسبقة </a:t>
            </a:r>
            <a:br>
              <a:rPr lang="ar-IQ" sz="2100" b="1" dirty="0"/>
            </a:br>
            <a:r>
              <a:rPr lang="ar-IQ" sz="2100" b="1" dirty="0"/>
              <a:t/>
            </a:r>
            <a:br>
              <a:rPr lang="ar-IQ" sz="2100" b="1" dirty="0"/>
            </a:br>
            <a:r>
              <a:rPr lang="ar-IQ" sz="2100" b="1" dirty="0"/>
              <a:t>وقد صادقت ” بقع الحبر ” هرمان </a:t>
            </a:r>
            <a:r>
              <a:rPr lang="ar-IQ" sz="2100" b="1" dirty="0" err="1"/>
              <a:t>رورشاخ</a:t>
            </a:r>
            <a:r>
              <a:rPr lang="ar-IQ" sz="2100" b="1" dirty="0"/>
              <a:t> في مختلف أطوار عمره، فقد لقب </a:t>
            </a:r>
            <a:r>
              <a:rPr lang="ar-IQ" sz="2100" b="1" dirty="0" err="1"/>
              <a:t>بها</a:t>
            </a:r>
            <a:r>
              <a:rPr lang="ar-IQ" sz="2100" b="1" dirty="0"/>
              <a:t> صغيرا وكني </a:t>
            </a:r>
            <a:r>
              <a:rPr lang="ar-IQ" sz="2100" b="1" dirty="0" err="1"/>
              <a:t>بها</a:t>
            </a:r>
            <a:r>
              <a:rPr lang="ar-IQ" sz="2100" b="1" dirty="0"/>
              <a:t> شابا وركز عليها اهتمامه هرما فكانت موضوعا لبحوثه التي أجراها حوالي سنة 1918 وليخرج في سنة 1921 باختبار ” بقع الحبر “.</a:t>
            </a:r>
            <a:br>
              <a:rPr lang="ar-IQ" sz="2100" b="1" dirty="0"/>
            </a:br>
            <a:r>
              <a:rPr lang="ar-IQ" sz="2100" b="1" dirty="0"/>
              <a:t/>
            </a:r>
            <a:br>
              <a:rPr lang="ar-IQ" sz="2100" b="1" dirty="0"/>
            </a:br>
            <a:r>
              <a:rPr lang="ar-IQ" sz="2100" b="1" dirty="0"/>
              <a:t>ويذكر أن هرمان </a:t>
            </a:r>
            <a:r>
              <a:rPr lang="ar-IQ" sz="2100" b="1" dirty="0" err="1"/>
              <a:t>رورشاخ</a:t>
            </a:r>
            <a:r>
              <a:rPr lang="ar-IQ" sz="2100" b="1" dirty="0"/>
              <a:t> رأى مرة حلما غريبا متمثلا في حضوره لعملية تشريح لدماغه وتجزئته إلى أجزاء صغيرة ويبدو أن هذا ساعده على استخلاص بعض الأسس النظرية لفكرة اختباره.</a:t>
            </a:r>
            <a:br>
              <a:rPr lang="ar-IQ" sz="2100" b="1" dirty="0"/>
            </a:br>
            <a:r>
              <a:rPr lang="ar-IQ" sz="2100" b="1" dirty="0"/>
              <a:t/>
            </a:r>
            <a:br>
              <a:rPr lang="ar-IQ" sz="2100" b="1" dirty="0"/>
            </a:br>
            <a:r>
              <a:rPr lang="ar-IQ" sz="2100" b="1" dirty="0"/>
              <a:t>اذكر هنا شخصيا انه قد يعود الدور الكبير </a:t>
            </a:r>
            <a:r>
              <a:rPr lang="ar-IQ" sz="2100" b="1" dirty="0" err="1"/>
              <a:t>الى</a:t>
            </a:r>
            <a:r>
              <a:rPr lang="ar-IQ" sz="2100" b="1" dirty="0"/>
              <a:t> اللاوعي </a:t>
            </a:r>
            <a:br>
              <a:rPr lang="ar-IQ" sz="2100" b="1" dirty="0"/>
            </a:br>
            <a:r>
              <a:rPr lang="ar-IQ" sz="2100" b="1" dirty="0"/>
              <a:t>في اكتشاف هذا الاختبار المهم كون الحلم المذكور يعتقد انه قد ساهم في هذا الاكتشاف !</a:t>
            </a:r>
            <a:r>
              <a:rPr lang="ar-IQ" sz="2100" b="1" dirty="0" smtClean="0"/>
              <a:t>ليست </a:t>
            </a:r>
            <a:r>
              <a:rPr lang="ar-IQ" sz="2100" b="1" dirty="0"/>
              <a:t>فقط امتحان للتحليل بل يمكنها أن تصف بنية الشخصية</a:t>
            </a:r>
            <a:r>
              <a:rPr lang="ar-IQ" sz="2100" b="1" dirty="0" smtClean="0"/>
              <a:t>.</a:t>
            </a:r>
          </a:p>
          <a:p>
            <a:endParaRPr lang="ar-IQ"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40000"/>
              <a:lumOff val="60000"/>
            </a:schemeClr>
          </a:solidFill>
        </p:spPr>
        <p:txBody>
          <a:bodyPr/>
          <a:lstStyle/>
          <a:p>
            <a:r>
              <a:rPr lang="ar-IQ" dirty="0" smtClean="0"/>
              <a:t>اختبارات </a:t>
            </a:r>
            <a:r>
              <a:rPr lang="ar-IQ" dirty="0" err="1" smtClean="0"/>
              <a:t>اكمل</a:t>
            </a:r>
            <a:r>
              <a:rPr lang="ar-IQ" dirty="0" smtClean="0"/>
              <a:t> الجمل</a:t>
            </a:r>
            <a:endParaRPr lang="ar-IQ" dirty="0"/>
          </a:p>
        </p:txBody>
      </p:sp>
      <p:sp>
        <p:nvSpPr>
          <p:cNvPr id="3" name="عنصر نائب للمحتوى 2"/>
          <p:cNvSpPr>
            <a:spLocks noGrp="1"/>
          </p:cNvSpPr>
          <p:nvPr>
            <p:ph idx="1"/>
          </p:nvPr>
        </p:nvSpPr>
        <p:spPr>
          <a:solidFill>
            <a:schemeClr val="accent2">
              <a:lumMod val="60000"/>
              <a:lumOff val="40000"/>
            </a:schemeClr>
          </a:solidFill>
        </p:spPr>
        <p:txBody>
          <a:bodyPr/>
          <a:lstStyle/>
          <a:p>
            <a:r>
              <a:rPr lang="ar-IQ" dirty="0" smtClean="0"/>
              <a:t>تعد احد اختبارات </a:t>
            </a:r>
            <a:r>
              <a:rPr lang="ar-IQ" dirty="0" err="1" smtClean="0"/>
              <a:t>الاسقاطية</a:t>
            </a:r>
            <a:r>
              <a:rPr lang="ar-IQ" dirty="0" smtClean="0"/>
              <a:t> حيث تقدم عبارات يقوم المفحوص بتكملة الجمل وعمل الرسول ومن الجمل </a:t>
            </a:r>
          </a:p>
          <a:p>
            <a:r>
              <a:rPr lang="ar-IQ" dirty="0" smtClean="0"/>
              <a:t>(</a:t>
            </a:r>
            <a:r>
              <a:rPr lang="ar-IQ" dirty="0" err="1" smtClean="0"/>
              <a:t>اني</a:t>
            </a:r>
            <a:r>
              <a:rPr lang="ar-IQ" dirty="0" smtClean="0"/>
              <a:t> اشعر...)</a:t>
            </a:r>
          </a:p>
          <a:p>
            <a:r>
              <a:rPr lang="ar-IQ" dirty="0" err="1" smtClean="0"/>
              <a:t>انا</a:t>
            </a:r>
            <a:r>
              <a:rPr lang="ar-IQ" dirty="0" smtClean="0"/>
              <a:t> ارغب....)</a:t>
            </a:r>
          </a:p>
          <a:p>
            <a:r>
              <a:rPr lang="ar-IQ" dirty="0" smtClean="0"/>
              <a:t>(</a:t>
            </a:r>
            <a:r>
              <a:rPr lang="ar-IQ" dirty="0" err="1" smtClean="0"/>
              <a:t>ابي</a:t>
            </a:r>
            <a:r>
              <a:rPr lang="ar-IQ" dirty="0" smtClean="0"/>
              <a:t>.....)</a:t>
            </a:r>
          </a:p>
          <a:p>
            <a:r>
              <a:rPr lang="ar-IQ" dirty="0" smtClean="0"/>
              <a:t>(قلقي </a:t>
            </a:r>
            <a:r>
              <a:rPr lang="ar-IQ" dirty="0" err="1" smtClean="0"/>
              <a:t>الاكبر</a:t>
            </a:r>
            <a:r>
              <a:rPr lang="ar-IQ" dirty="0" smtClean="0"/>
              <a:t>...)</a:t>
            </a:r>
          </a:p>
          <a:p>
            <a:r>
              <a:rPr lang="ar-IQ" dirty="0" smtClean="0"/>
              <a:t>يعرض استجابات مختارة من اختبار تكملة الجمل.نموذج </a:t>
            </a:r>
            <a:r>
              <a:rPr lang="ar-IQ" dirty="0" err="1" smtClean="0"/>
              <a:t>اجابات</a:t>
            </a:r>
            <a:r>
              <a:rPr lang="ar-IQ" dirty="0" smtClean="0"/>
              <a:t> عن طالب </a:t>
            </a:r>
            <a:r>
              <a:rPr lang="ar-IQ" dirty="0" err="1" smtClean="0"/>
              <a:t>اجرى</a:t>
            </a:r>
            <a:r>
              <a:rPr lang="ar-IQ" dirty="0" smtClean="0"/>
              <a:t> علية الاختبار</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ar-IQ" b="1" i="1" dirty="0" smtClean="0"/>
              <a:t>اختبارات القيم </a:t>
            </a:r>
            <a:endParaRPr lang="ar-IQ" b="1" i="1" dirty="0"/>
          </a:p>
        </p:txBody>
      </p:sp>
      <p:sp>
        <p:nvSpPr>
          <p:cNvPr id="3" name="عنصر نائب للمحتوى 2"/>
          <p:cNvSpPr>
            <a:spLocks noGrp="1"/>
          </p:cNvSpPr>
          <p:nvPr>
            <p:ph idx="1"/>
          </p:nvPr>
        </p:nvSpPr>
        <p:spPr>
          <a:solidFill>
            <a:schemeClr val="accent2">
              <a:lumMod val="20000"/>
              <a:lumOff val="80000"/>
            </a:schemeClr>
          </a:solidFill>
        </p:spPr>
        <p:txBody>
          <a:bodyPr/>
          <a:lstStyle/>
          <a:p>
            <a:r>
              <a:rPr lang="ar-IQ" dirty="0" smtClean="0"/>
              <a:t>وهي اختبارات </a:t>
            </a:r>
            <a:r>
              <a:rPr lang="ar-IQ" dirty="0" err="1" smtClean="0"/>
              <a:t>اعدها</a:t>
            </a:r>
            <a:r>
              <a:rPr lang="ar-IQ" dirty="0" smtClean="0"/>
              <a:t> </a:t>
            </a:r>
            <a:r>
              <a:rPr lang="ar-IQ" dirty="0" err="1" smtClean="0"/>
              <a:t>جوردن</a:t>
            </a:r>
            <a:r>
              <a:rPr lang="ar-IQ" dirty="0" smtClean="0"/>
              <a:t> </a:t>
            </a:r>
            <a:r>
              <a:rPr lang="ar-IQ" dirty="0" err="1" smtClean="0"/>
              <a:t>البوت</a:t>
            </a:r>
            <a:r>
              <a:rPr lang="ar-IQ" dirty="0" smtClean="0"/>
              <a:t> ,فليب </a:t>
            </a:r>
            <a:r>
              <a:rPr lang="ar-IQ" dirty="0" err="1" smtClean="0"/>
              <a:t>فرندي</a:t>
            </a:r>
            <a:r>
              <a:rPr lang="ar-IQ" dirty="0" smtClean="0"/>
              <a:t> ,</a:t>
            </a:r>
            <a:r>
              <a:rPr lang="ar-IQ" dirty="0" err="1" smtClean="0"/>
              <a:t>جاردنر</a:t>
            </a:r>
            <a:r>
              <a:rPr lang="ar-IQ" dirty="0" smtClean="0"/>
              <a:t> </a:t>
            </a:r>
            <a:r>
              <a:rPr lang="ar-IQ" dirty="0" err="1" smtClean="0"/>
              <a:t>لندز</a:t>
            </a:r>
            <a:r>
              <a:rPr lang="ar-IQ" dirty="0" smtClean="0"/>
              <a:t>.حيث  </a:t>
            </a:r>
            <a:r>
              <a:rPr lang="ar-IQ" dirty="0" err="1" smtClean="0"/>
              <a:t>ان</a:t>
            </a:r>
            <a:r>
              <a:rPr lang="ar-IQ" dirty="0" smtClean="0"/>
              <a:t> هناك ست توجهات من القيم حيث تكون من</a:t>
            </a:r>
          </a:p>
          <a:p>
            <a:pPr>
              <a:buNone/>
            </a:pPr>
            <a:r>
              <a:rPr lang="ar-IQ" dirty="0" smtClean="0"/>
              <a:t>.الدنية ,.</a:t>
            </a:r>
            <a:r>
              <a:rPr lang="ar-IQ" dirty="0" err="1" smtClean="0"/>
              <a:t>الساسية</a:t>
            </a:r>
            <a:r>
              <a:rPr lang="ar-IQ" dirty="0" smtClean="0"/>
              <a:t>, اجتماعية ,جمالية ،اقتصادية ,نظرية</a:t>
            </a:r>
          </a:p>
          <a:p>
            <a:pPr>
              <a:buNone/>
            </a:pPr>
            <a:r>
              <a:rPr lang="ar-IQ" dirty="0" smtClean="0"/>
              <a:t>وان هذا الاختبار سجل نتائج النساء سجلن درجات على من الرجال في القيم الدينية والاجتماعية والجمالية وسجل الرجال درجات </a:t>
            </a:r>
            <a:r>
              <a:rPr lang="ar-IQ" dirty="0" err="1" smtClean="0"/>
              <a:t>اعلى</a:t>
            </a:r>
            <a:r>
              <a:rPr lang="ar-IQ" dirty="0" smtClean="0"/>
              <a:t> من النساء في القيم النظرية والاقتصاد </a:t>
            </a:r>
            <a:r>
              <a:rPr lang="ar-IQ" dirty="0" err="1" smtClean="0"/>
              <a:t>والساسية</a:t>
            </a:r>
            <a:endParaRPr lang="ar-IQ" dirty="0" smtClean="0"/>
          </a:p>
          <a:p>
            <a:pPr>
              <a:buNone/>
            </a:pPr>
            <a:endParaRPr lang="ar-IQ" dirty="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0"/>
            <a:ext cx="8329642" cy="1714488"/>
          </a:xfrm>
          <a:solidFill>
            <a:schemeClr val="accent2">
              <a:lumMod val="40000"/>
              <a:lumOff val="60000"/>
            </a:schemeClr>
          </a:solidFill>
        </p:spPr>
        <p:txBody>
          <a:bodyPr>
            <a:normAutofit fontScale="90000"/>
          </a:bodyPr>
          <a:lstStyle/>
          <a:p>
            <a:r>
              <a:rPr lang="ar-IQ" dirty="0" smtClean="0"/>
              <a:t>المستجيب </a:t>
            </a:r>
            <a:r>
              <a:rPr lang="ar-IQ" dirty="0" err="1" smtClean="0"/>
              <a:t>ر</a:t>
            </a:r>
            <a:r>
              <a:rPr lang="ar-IQ" dirty="0" smtClean="0"/>
              <a:t>.ت طالب جامعي عمري 18 عام </a:t>
            </a:r>
            <a:r>
              <a:rPr lang="ar-IQ" dirty="0" err="1" smtClean="0"/>
              <a:t>اي</a:t>
            </a:r>
            <a:r>
              <a:rPr lang="ar-IQ" dirty="0" smtClean="0"/>
              <a:t> من الناس هو؟حاول </a:t>
            </a:r>
            <a:r>
              <a:rPr lang="ar-IQ" dirty="0" err="1" smtClean="0"/>
              <a:t>ان</a:t>
            </a:r>
            <a:r>
              <a:rPr lang="ar-IQ" dirty="0" smtClean="0"/>
              <a:t> ترى ماذا كانت انطباعاك تتفق مع </a:t>
            </a:r>
            <a:r>
              <a:rPr lang="ar-IQ" dirty="0" err="1" smtClean="0"/>
              <a:t>الاخصائي</a:t>
            </a:r>
            <a:r>
              <a:rPr lang="ar-IQ" dirty="0" smtClean="0"/>
              <a:t> النفسي </a:t>
            </a:r>
            <a:endParaRPr lang="ar-IQ" dirty="0"/>
          </a:p>
        </p:txBody>
      </p:sp>
      <p:sp>
        <p:nvSpPr>
          <p:cNvPr id="3" name="عنصر نائب للمحتوى 2"/>
          <p:cNvSpPr>
            <a:spLocks noGrp="1"/>
          </p:cNvSpPr>
          <p:nvPr>
            <p:ph idx="1"/>
          </p:nvPr>
        </p:nvSpPr>
        <p:spPr>
          <a:xfrm>
            <a:off x="457200" y="1714488"/>
            <a:ext cx="8258204" cy="4411675"/>
          </a:xfrm>
          <a:solidFill>
            <a:schemeClr val="accent2">
              <a:lumMod val="20000"/>
              <a:lumOff val="80000"/>
            </a:schemeClr>
          </a:solidFill>
        </p:spPr>
        <p:txBody>
          <a:bodyPr/>
          <a:lstStyle/>
          <a:p>
            <a:pPr marL="514350" indent="-514350">
              <a:buFont typeface="+mj-lt"/>
              <a:buAutoNum type="arabicPeriod"/>
            </a:pPr>
            <a:r>
              <a:rPr lang="ar-IQ" sz="2400" dirty="0" err="1" smtClean="0"/>
              <a:t>انا</a:t>
            </a:r>
            <a:r>
              <a:rPr lang="ar-IQ" sz="2400" dirty="0" smtClean="0"/>
              <a:t> </a:t>
            </a:r>
            <a:r>
              <a:rPr lang="ar-IQ" sz="2400" dirty="0" err="1" smtClean="0"/>
              <a:t>احب</a:t>
            </a:r>
            <a:r>
              <a:rPr lang="ar-IQ" sz="2400" dirty="0" smtClean="0"/>
              <a:t> </a:t>
            </a:r>
            <a:r>
              <a:rPr lang="ar-IQ" sz="2400" dirty="0" err="1" smtClean="0"/>
              <a:t>الادوية</a:t>
            </a:r>
            <a:r>
              <a:rPr lang="ar-IQ" sz="2400" dirty="0" smtClean="0"/>
              <a:t> المخدرة</a:t>
            </a:r>
          </a:p>
          <a:p>
            <a:pPr marL="514350" indent="-514350">
              <a:buFont typeface="+mj-lt"/>
              <a:buAutoNum type="arabicPeriod"/>
            </a:pPr>
            <a:r>
              <a:rPr lang="ar-IQ" sz="2400" dirty="0" smtClean="0"/>
              <a:t>البيت دائما منخفض المستوى</a:t>
            </a:r>
          </a:p>
          <a:p>
            <a:pPr marL="514350" indent="-514350">
              <a:buFont typeface="+mj-lt"/>
              <a:buAutoNum type="arabicPeriod"/>
            </a:pPr>
            <a:r>
              <a:rPr lang="ar-IQ" sz="2400" dirty="0" err="1" smtClean="0"/>
              <a:t>مايكدرني</a:t>
            </a:r>
            <a:r>
              <a:rPr lang="ar-IQ" sz="2400" dirty="0" smtClean="0"/>
              <a:t> هو الناس</a:t>
            </a:r>
          </a:p>
          <a:p>
            <a:pPr marL="514350" indent="-514350">
              <a:buFont typeface="+mj-lt"/>
              <a:buAutoNum type="arabicPeriod"/>
            </a:pPr>
            <a:r>
              <a:rPr lang="ar-IQ" sz="2400" dirty="0" err="1" smtClean="0"/>
              <a:t>انا</a:t>
            </a:r>
            <a:r>
              <a:rPr lang="ar-IQ" sz="2400" dirty="0" smtClean="0"/>
              <a:t> اشعر بدونية</a:t>
            </a:r>
          </a:p>
          <a:p>
            <a:pPr marL="514350" indent="-514350">
              <a:buFont typeface="+mj-lt"/>
              <a:buAutoNum type="arabicPeriod"/>
            </a:pPr>
            <a:r>
              <a:rPr lang="ar-IQ" sz="2400" dirty="0" smtClean="0"/>
              <a:t>في المدرسة الثانوية لم </a:t>
            </a:r>
            <a:r>
              <a:rPr lang="ar-IQ" sz="2400" dirty="0" err="1" smtClean="0"/>
              <a:t>اكن</a:t>
            </a:r>
            <a:r>
              <a:rPr lang="ar-IQ" sz="2400" dirty="0" smtClean="0"/>
              <a:t> سعيدا</a:t>
            </a:r>
          </a:p>
          <a:p>
            <a:pPr marL="514350" indent="-514350">
              <a:buFont typeface="+mj-lt"/>
              <a:buAutoNum type="arabicPeriod"/>
            </a:pPr>
            <a:r>
              <a:rPr lang="ar-IQ" sz="2400" dirty="0" smtClean="0"/>
              <a:t>يمتلكني الملل الشديد</a:t>
            </a:r>
          </a:p>
          <a:p>
            <a:pPr marL="514350" indent="-514350">
              <a:buFont typeface="+mj-lt"/>
              <a:buAutoNum type="arabicPeriod"/>
            </a:pPr>
            <a:r>
              <a:rPr lang="ar-IQ" sz="2400" dirty="0" err="1" smtClean="0"/>
              <a:t>ابي</a:t>
            </a:r>
            <a:r>
              <a:rPr lang="ar-IQ" sz="2400" dirty="0" smtClean="0"/>
              <a:t> قزم</a:t>
            </a:r>
          </a:p>
          <a:p>
            <a:pPr marL="514350" indent="-514350">
              <a:buFont typeface="+mj-lt"/>
              <a:buAutoNum type="arabicPeriod"/>
            </a:pPr>
            <a:r>
              <a:rPr lang="ar-IQ" sz="2400" dirty="0" err="1" smtClean="0"/>
              <a:t>انا</a:t>
            </a:r>
            <a:r>
              <a:rPr lang="ar-IQ" sz="2400" dirty="0" smtClean="0"/>
              <a:t> ارغب </a:t>
            </a:r>
            <a:r>
              <a:rPr lang="ar-IQ" sz="2400" dirty="0" err="1" smtClean="0"/>
              <a:t>ان</a:t>
            </a:r>
            <a:r>
              <a:rPr lang="ar-IQ" sz="2400" dirty="0" smtClean="0"/>
              <a:t> </a:t>
            </a:r>
            <a:r>
              <a:rPr lang="ar-IQ" sz="2400" dirty="0" err="1" smtClean="0"/>
              <a:t>اكون</a:t>
            </a:r>
            <a:r>
              <a:rPr lang="ar-IQ" sz="2400" dirty="0" smtClean="0"/>
              <a:t> دائما عالي المكانة</a:t>
            </a:r>
          </a:p>
          <a:p>
            <a:pPr marL="514350" indent="-514350">
              <a:buFont typeface="+mj-lt"/>
              <a:buAutoNum type="arabicPeriod"/>
            </a:pPr>
            <a:r>
              <a:rPr lang="ar-IQ" sz="2400" dirty="0" err="1" smtClean="0"/>
              <a:t>انا</a:t>
            </a:r>
            <a:r>
              <a:rPr lang="ar-IQ" sz="2400" dirty="0" smtClean="0"/>
              <a:t> اكره كوني ضئيل الشأن</a:t>
            </a:r>
          </a:p>
          <a:p>
            <a:pPr marL="514350" indent="-514350">
              <a:buFont typeface="+mj-lt"/>
              <a:buAutoNum type="arabicPeriod"/>
            </a:pP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14290"/>
            <a:ext cx="9144000" cy="868346"/>
          </a:xfrm>
          <a:solidFill>
            <a:schemeClr val="accent2">
              <a:lumMod val="20000"/>
              <a:lumOff val="80000"/>
            </a:schemeClr>
          </a:solidFill>
        </p:spPr>
        <p:txBody>
          <a:bodyPr/>
          <a:lstStyle/>
          <a:p>
            <a:r>
              <a:rPr lang="ar-IQ" dirty="0" smtClean="0"/>
              <a:t>تفسير العلماء</a:t>
            </a:r>
            <a:endParaRPr lang="ar-IQ" dirty="0"/>
          </a:p>
        </p:txBody>
      </p:sp>
      <p:sp>
        <p:nvSpPr>
          <p:cNvPr id="3" name="عنصر نائب للمحتوى 2"/>
          <p:cNvSpPr>
            <a:spLocks noGrp="1"/>
          </p:cNvSpPr>
          <p:nvPr>
            <p:ph idx="1"/>
          </p:nvPr>
        </p:nvSpPr>
        <p:spPr>
          <a:xfrm>
            <a:off x="0" y="1142984"/>
            <a:ext cx="9144000" cy="5715016"/>
          </a:xfrm>
          <a:solidFill>
            <a:schemeClr val="accent2">
              <a:lumMod val="40000"/>
              <a:lumOff val="60000"/>
            </a:schemeClr>
          </a:solidFill>
        </p:spPr>
        <p:txBody>
          <a:bodyPr>
            <a:normAutofit lnSpcReduction="10000"/>
          </a:bodyPr>
          <a:lstStyle/>
          <a:p>
            <a:r>
              <a:rPr lang="ar-IQ" dirty="0" err="1" smtClean="0"/>
              <a:t>لقد</a:t>
            </a:r>
            <a:r>
              <a:rPr lang="ar-IQ" sz="2800" dirty="0" err="1" smtClean="0"/>
              <a:t>اعتمد</a:t>
            </a:r>
            <a:r>
              <a:rPr lang="ar-IQ" sz="2800" dirty="0" smtClean="0"/>
              <a:t> </a:t>
            </a:r>
            <a:r>
              <a:rPr lang="ar-IQ" sz="2800" dirty="0" err="1" smtClean="0"/>
              <a:t>الاخصائي</a:t>
            </a:r>
            <a:r>
              <a:rPr lang="ar-IQ" sz="2800" dirty="0" smtClean="0"/>
              <a:t> النفسي </a:t>
            </a:r>
            <a:r>
              <a:rPr lang="ar-IQ" sz="2800" dirty="0" err="1" smtClean="0"/>
              <a:t>الذ</a:t>
            </a:r>
            <a:r>
              <a:rPr lang="ar-IQ" sz="2800" dirty="0" smtClean="0"/>
              <a:t> اعد هذا التقرير على تكملة شامل الجمل التسع التي ذكرت وكذالك </a:t>
            </a:r>
            <a:r>
              <a:rPr lang="ar-IQ" sz="2800" dirty="0" err="1" smtClean="0"/>
              <a:t>الاسجابة</a:t>
            </a:r>
            <a:r>
              <a:rPr lang="ar-IQ" sz="2800" dirty="0" smtClean="0"/>
              <a:t> على الاختبار </a:t>
            </a:r>
            <a:r>
              <a:rPr lang="ar-IQ" sz="2800" dirty="0" err="1" smtClean="0"/>
              <a:t>اخر</a:t>
            </a:r>
            <a:r>
              <a:rPr lang="ar-IQ" sz="2800" dirty="0"/>
              <a:t> </a:t>
            </a:r>
            <a:r>
              <a:rPr lang="ar-IQ" sz="2800" dirty="0" smtClean="0"/>
              <a:t>وبيانات ومقابلة.</a:t>
            </a:r>
            <a:r>
              <a:rPr lang="ar-IQ" sz="2800" dirty="0" err="1" smtClean="0"/>
              <a:t>الاسجابة</a:t>
            </a:r>
            <a:r>
              <a:rPr lang="ar-IQ" sz="2800" dirty="0" smtClean="0"/>
              <a:t> التي اعتمدت على الجمل وحدها لم تزود بمعلومات كافية لتقدير ذو معنى للشخصية.</a:t>
            </a:r>
          </a:p>
          <a:p>
            <a:r>
              <a:rPr lang="ar-IQ" sz="2800" dirty="0" smtClean="0"/>
              <a:t>لم يظهر </a:t>
            </a:r>
            <a:r>
              <a:rPr lang="ar-IQ" sz="2800" dirty="0" err="1" smtClean="0"/>
              <a:t>ر</a:t>
            </a:r>
            <a:r>
              <a:rPr lang="ar-IQ" sz="2800" dirty="0" smtClean="0"/>
              <a:t>.ت </a:t>
            </a:r>
            <a:r>
              <a:rPr lang="ar-IQ" sz="2800" dirty="0" err="1" smtClean="0"/>
              <a:t>اي</a:t>
            </a:r>
            <a:r>
              <a:rPr lang="ar-IQ" sz="2800" dirty="0" smtClean="0"/>
              <a:t> اهتمام تقدير شكل اجتماعي مقبول كما انه لم يكن صريحا تماما وتشير استجاباته المختصرة وتصرفه العام </a:t>
            </a:r>
            <a:r>
              <a:rPr lang="ar-IQ" sz="2800" dirty="0" err="1" smtClean="0"/>
              <a:t>الى</a:t>
            </a:r>
            <a:r>
              <a:rPr lang="ar-IQ" sz="2800" dirty="0" smtClean="0"/>
              <a:t> انه غير متعاون ويبدو </a:t>
            </a:r>
            <a:r>
              <a:rPr lang="ar-IQ" sz="2800" dirty="0" err="1" smtClean="0"/>
              <a:t>ان</a:t>
            </a:r>
            <a:r>
              <a:rPr lang="ar-IQ" sz="2800" dirty="0" smtClean="0"/>
              <a:t> ر.ت قد يكون قاصد نوعا من الخيال في انه عضو في جماعة تتناول </a:t>
            </a:r>
            <a:r>
              <a:rPr lang="ar-IQ" sz="2800" dirty="0" err="1" smtClean="0"/>
              <a:t>العقاقر</a:t>
            </a:r>
            <a:r>
              <a:rPr lang="ar-IQ" sz="2800" dirty="0" smtClean="0"/>
              <a:t> في الجامعة وتشير كلمة </a:t>
            </a:r>
            <a:r>
              <a:rPr lang="ar-IQ" sz="2800" dirty="0" err="1" smtClean="0"/>
              <a:t>ر</a:t>
            </a:r>
            <a:r>
              <a:rPr lang="ar-IQ" sz="2800" dirty="0" smtClean="0"/>
              <a:t>.ت </a:t>
            </a:r>
            <a:r>
              <a:rPr lang="ar-IQ" sz="2800" dirty="0" err="1" smtClean="0"/>
              <a:t>الى</a:t>
            </a:r>
            <a:r>
              <a:rPr lang="ar-IQ" sz="2800" dirty="0" smtClean="0"/>
              <a:t> </a:t>
            </a:r>
            <a:r>
              <a:rPr lang="ar-IQ" sz="2800" dirty="0" err="1" smtClean="0"/>
              <a:t>احساس</a:t>
            </a:r>
            <a:r>
              <a:rPr lang="ar-IQ" sz="2800" dirty="0" smtClean="0"/>
              <a:t> بعدم السعادة وتذبذب هذا الشاب الصغير بين الجمود </a:t>
            </a:r>
            <a:r>
              <a:rPr lang="ar-IQ" sz="2800" dirty="0" err="1" smtClean="0"/>
              <a:t>والعداوه</a:t>
            </a:r>
            <a:r>
              <a:rPr lang="ar-IQ" sz="2800" dirty="0" smtClean="0"/>
              <a:t> والاكتئاب</a:t>
            </a:r>
          </a:p>
          <a:p>
            <a:r>
              <a:rPr lang="ar-IQ" sz="2800" dirty="0" smtClean="0"/>
              <a:t>انه غير متوافق مع </a:t>
            </a:r>
            <a:r>
              <a:rPr lang="ar-IQ" sz="2800" dirty="0" err="1" smtClean="0"/>
              <a:t>اسرته</a:t>
            </a:r>
            <a:r>
              <a:rPr lang="ar-IQ" sz="2800" dirty="0" smtClean="0"/>
              <a:t> (البيت دائما قليل الشأن)(</a:t>
            </a:r>
            <a:r>
              <a:rPr lang="ar-IQ" sz="2800" dirty="0" err="1" smtClean="0"/>
              <a:t>ابي</a:t>
            </a:r>
            <a:r>
              <a:rPr lang="ar-IQ" sz="2800" dirty="0" smtClean="0"/>
              <a:t> قزم) </a:t>
            </a:r>
            <a:r>
              <a:rPr lang="ar-IQ" sz="2800" dirty="0" err="1" smtClean="0"/>
              <a:t>ولاحتى</a:t>
            </a:r>
            <a:r>
              <a:rPr lang="ar-IQ" sz="2800" dirty="0" smtClean="0"/>
              <a:t> مع </a:t>
            </a:r>
            <a:r>
              <a:rPr lang="ar-IQ" sz="2800" dirty="0" err="1" smtClean="0"/>
              <a:t>الاخرين</a:t>
            </a:r>
            <a:r>
              <a:rPr lang="ar-IQ" sz="2800" dirty="0" smtClean="0"/>
              <a:t> في </a:t>
            </a:r>
            <a:r>
              <a:rPr lang="ar-IQ" sz="2800" dirty="0" err="1" smtClean="0"/>
              <a:t>اسرته</a:t>
            </a:r>
            <a:r>
              <a:rPr lang="ar-IQ" sz="2800" dirty="0" smtClean="0"/>
              <a:t>(</a:t>
            </a:r>
            <a:r>
              <a:rPr lang="ar-IQ" sz="2800" dirty="0" err="1" smtClean="0"/>
              <a:t>مايكرني</a:t>
            </a:r>
            <a:r>
              <a:rPr lang="ar-IQ" sz="2800" dirty="0" smtClean="0"/>
              <a:t> هو الناس في المدرسة لم </a:t>
            </a:r>
            <a:r>
              <a:rPr lang="ar-IQ" sz="2800" dirty="0" err="1" smtClean="0"/>
              <a:t>اكن</a:t>
            </a:r>
            <a:r>
              <a:rPr lang="ar-IQ" sz="2800" dirty="0" smtClean="0"/>
              <a:t> سعيد) ونتيجة لذالك يبدو عالم </a:t>
            </a:r>
            <a:r>
              <a:rPr lang="ar-IQ" sz="2800" dirty="0" err="1" smtClean="0"/>
              <a:t>ر</a:t>
            </a:r>
            <a:r>
              <a:rPr lang="ar-IQ" sz="2800" dirty="0" smtClean="0"/>
              <a:t>,ت كئيبا وكانت مواجهة </a:t>
            </a:r>
            <a:r>
              <a:rPr lang="ar-IQ" sz="2800" dirty="0" err="1" smtClean="0"/>
              <a:t>ر</a:t>
            </a:r>
            <a:r>
              <a:rPr lang="ar-IQ" sz="2800" dirty="0" smtClean="0"/>
              <a:t>.ت لهذا المشكلات عن طريق الهرب خاصة في تناول العقاقير التي تشغل باله .انه من الصعب تجني القول </a:t>
            </a:r>
            <a:r>
              <a:rPr lang="ar-IQ" sz="2800" dirty="0" err="1" smtClean="0"/>
              <a:t>ان</a:t>
            </a:r>
            <a:r>
              <a:rPr lang="ar-IQ" sz="2800" dirty="0" smtClean="0"/>
              <a:t> ر.ت غير متوافق وانه يحتاج </a:t>
            </a:r>
            <a:r>
              <a:rPr lang="ar-IQ" sz="2800" dirty="0" err="1" smtClean="0"/>
              <a:t>الى</a:t>
            </a:r>
            <a:r>
              <a:rPr lang="ar-IQ" sz="2800" dirty="0" smtClean="0"/>
              <a:t> مساعدة متخصصة</a:t>
            </a:r>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00166" y="0"/>
            <a:ext cx="6900882" cy="725470"/>
          </a:xfrm>
        </p:spPr>
        <p:txBody>
          <a:bodyPr>
            <a:normAutofit fontScale="90000"/>
          </a:bodyPr>
          <a:lstStyle/>
          <a:p>
            <a:r>
              <a:rPr lang="ar-IQ" dirty="0" err="1" smtClean="0"/>
              <a:t>رسمة</a:t>
            </a:r>
            <a:r>
              <a:rPr lang="ar-IQ" dirty="0" smtClean="0"/>
              <a:t> </a:t>
            </a:r>
            <a:r>
              <a:rPr lang="ar-IQ" dirty="0" err="1" smtClean="0"/>
              <a:t>روبي</a:t>
            </a:r>
            <a:endParaRPr lang="ar-IQ" dirty="0"/>
          </a:p>
        </p:txBody>
      </p:sp>
      <p:pic>
        <p:nvPicPr>
          <p:cNvPr id="4" name="عنصر نائب للمحتوى 3" descr="53560544_437372283671090_6061519724603244544_n.jpg"/>
          <p:cNvPicPr>
            <a:picLocks noGrp="1" noChangeAspect="1"/>
          </p:cNvPicPr>
          <p:nvPr>
            <p:ph idx="1"/>
          </p:nvPr>
        </p:nvPicPr>
        <p:blipFill>
          <a:blip r:embed="rId2"/>
          <a:stretch>
            <a:fillRect/>
          </a:stretch>
        </p:blipFill>
        <p:spPr>
          <a:xfrm>
            <a:off x="278147" y="714356"/>
            <a:ext cx="8080067" cy="592538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74638"/>
            <a:ext cx="8115328" cy="1082660"/>
          </a:xfrm>
          <a:solidFill>
            <a:schemeClr val="tx2">
              <a:lumMod val="60000"/>
              <a:lumOff val="40000"/>
            </a:schemeClr>
          </a:solidFill>
          <a:ln>
            <a:solidFill>
              <a:schemeClr val="accent1"/>
            </a:solidFill>
          </a:ln>
        </p:spPr>
        <p:txBody>
          <a:bodyPr>
            <a:normAutofit/>
          </a:bodyPr>
          <a:lstStyle/>
          <a:p>
            <a:r>
              <a:rPr lang="ar-IQ" dirty="0" smtClean="0"/>
              <a:t>الرسم</a:t>
            </a:r>
            <a:endParaRPr lang="ar-IQ" dirty="0"/>
          </a:p>
        </p:txBody>
      </p:sp>
      <p:sp>
        <p:nvSpPr>
          <p:cNvPr id="3" name="عنصر نائب للمحتوى 2"/>
          <p:cNvSpPr>
            <a:spLocks noGrp="1"/>
          </p:cNvSpPr>
          <p:nvPr>
            <p:ph idx="1"/>
          </p:nvPr>
        </p:nvSpPr>
        <p:spPr>
          <a:xfrm>
            <a:off x="357158" y="1357298"/>
            <a:ext cx="8329642" cy="4768865"/>
          </a:xfrm>
          <a:solidFill>
            <a:schemeClr val="accent1">
              <a:lumMod val="40000"/>
              <a:lumOff val="60000"/>
            </a:schemeClr>
          </a:solidFill>
        </p:spPr>
        <p:txBody>
          <a:bodyPr>
            <a:normAutofit fontScale="92500" lnSpcReduction="10000"/>
          </a:bodyPr>
          <a:lstStyle/>
          <a:p>
            <a:r>
              <a:rPr lang="ar-IQ" dirty="0" smtClean="0"/>
              <a:t>اعتقد بعض العلماء </a:t>
            </a:r>
            <a:r>
              <a:rPr lang="ar-IQ" dirty="0" err="1" smtClean="0"/>
              <a:t>السلوكين</a:t>
            </a:r>
            <a:r>
              <a:rPr lang="ar-IQ" dirty="0" smtClean="0"/>
              <a:t> </a:t>
            </a:r>
            <a:r>
              <a:rPr lang="ar-IQ" dirty="0" err="1" smtClean="0"/>
              <a:t>ان</a:t>
            </a:r>
            <a:r>
              <a:rPr lang="ar-IQ" dirty="0" smtClean="0"/>
              <a:t> </a:t>
            </a:r>
            <a:r>
              <a:rPr lang="ar-IQ" dirty="0" err="1" smtClean="0"/>
              <a:t>اعمال</a:t>
            </a:r>
            <a:r>
              <a:rPr lang="ar-IQ" dirty="0" smtClean="0"/>
              <a:t> الفن يمكن </a:t>
            </a:r>
            <a:r>
              <a:rPr lang="ar-IQ" dirty="0" err="1" smtClean="0"/>
              <a:t>ان</a:t>
            </a:r>
            <a:r>
              <a:rPr lang="ar-IQ" dirty="0" smtClean="0"/>
              <a:t> تزد </a:t>
            </a:r>
            <a:r>
              <a:rPr lang="ar-IQ" dirty="0" err="1" smtClean="0"/>
              <a:t>بالاستبصارات</a:t>
            </a:r>
            <a:r>
              <a:rPr lang="ar-IQ" dirty="0" smtClean="0"/>
              <a:t> في مجالات الشخصية مثل الاتجاهات وتصورات الذات وكجزء من دراسة التفرقة العنصرية في الجنوب طالب روبرت </a:t>
            </a:r>
            <a:r>
              <a:rPr lang="ar-IQ" dirty="0" err="1" smtClean="0"/>
              <a:t>كولز</a:t>
            </a:r>
            <a:r>
              <a:rPr lang="ar-IQ" dirty="0" smtClean="0"/>
              <a:t> من </a:t>
            </a:r>
            <a:r>
              <a:rPr lang="ar-IQ" dirty="0" err="1" smtClean="0"/>
              <a:t>الاطفال</a:t>
            </a:r>
            <a:r>
              <a:rPr lang="ar-IQ" dirty="0" smtClean="0"/>
              <a:t> رسم صور توضح كيف يشعر </a:t>
            </a:r>
            <a:r>
              <a:rPr lang="ar-IQ" dirty="0" err="1" smtClean="0"/>
              <a:t>بالامور</a:t>
            </a:r>
            <a:r>
              <a:rPr lang="ar-IQ" dirty="0" smtClean="0"/>
              <a:t> العنصرية وبعض الموضوعات </a:t>
            </a:r>
            <a:r>
              <a:rPr lang="ar-IQ" dirty="0" err="1" smtClean="0"/>
              <a:t>الاخرى</a:t>
            </a:r>
            <a:r>
              <a:rPr lang="ar-IQ" dirty="0" smtClean="0"/>
              <a:t> .</a:t>
            </a:r>
            <a:r>
              <a:rPr lang="ar-IQ" dirty="0" err="1" smtClean="0"/>
              <a:t>روبي</a:t>
            </a:r>
            <a:r>
              <a:rPr lang="ar-IQ" dirty="0" smtClean="0"/>
              <a:t> طفلة سوداء كانت تعيش في </a:t>
            </a:r>
            <a:r>
              <a:rPr lang="ar-IQ" dirty="0" err="1" smtClean="0"/>
              <a:t>نيو</a:t>
            </a:r>
            <a:r>
              <a:rPr lang="ar-IQ" dirty="0" smtClean="0"/>
              <a:t> </a:t>
            </a:r>
            <a:r>
              <a:rPr lang="ar-IQ" dirty="0" err="1" smtClean="0"/>
              <a:t>اورلنز</a:t>
            </a:r>
            <a:r>
              <a:rPr lang="ar-IQ" dirty="0" smtClean="0"/>
              <a:t> رسمت هذا المنظر في ست سنوات عندما كانت في احد المدارس الجديدة ذات نوع مختلف .وقد رسمت باتساق مثل كثير من </a:t>
            </a:r>
            <a:r>
              <a:rPr lang="ar-IQ" dirty="0" err="1" smtClean="0"/>
              <a:t>الاطفال</a:t>
            </a:r>
            <a:r>
              <a:rPr lang="ar-IQ" dirty="0" smtClean="0"/>
              <a:t>  السود </a:t>
            </a:r>
            <a:r>
              <a:rPr lang="ar-IQ" dirty="0" err="1" smtClean="0"/>
              <a:t>الاخرين</a:t>
            </a:r>
            <a:r>
              <a:rPr lang="ar-IQ" dirty="0" smtClean="0"/>
              <a:t>  </a:t>
            </a:r>
            <a:r>
              <a:rPr lang="ar-IQ" dirty="0" err="1" smtClean="0"/>
              <a:t>ولافراد</a:t>
            </a:r>
            <a:r>
              <a:rPr lang="ar-IQ" dirty="0" smtClean="0"/>
              <a:t> البيض كبار وكاملين على حين رسمت الناس السود صغار وناقصين وتعكس هذا الرسم وفقا </a:t>
            </a:r>
            <a:r>
              <a:rPr lang="ar-IQ" dirty="0" err="1" smtClean="0"/>
              <a:t>لراي</a:t>
            </a:r>
            <a:r>
              <a:rPr lang="ar-IQ" dirty="0" smtClean="0"/>
              <a:t> </a:t>
            </a:r>
            <a:r>
              <a:rPr lang="ar-IQ" dirty="0" err="1" smtClean="0"/>
              <a:t>كولز</a:t>
            </a:r>
            <a:r>
              <a:rPr lang="ar-IQ" dirty="0" smtClean="0"/>
              <a:t> الانطباع </a:t>
            </a:r>
            <a:r>
              <a:rPr lang="ar-IQ" dirty="0" err="1" smtClean="0"/>
              <a:t>الاليمة</a:t>
            </a:r>
            <a:r>
              <a:rPr lang="ar-IQ" dirty="0" smtClean="0"/>
              <a:t> </a:t>
            </a:r>
            <a:r>
              <a:rPr lang="ar-IQ" dirty="0" err="1" smtClean="0"/>
              <a:t>للاطفال</a:t>
            </a:r>
            <a:r>
              <a:rPr lang="ar-IQ" dirty="0" smtClean="0"/>
              <a:t> السود حيث </a:t>
            </a:r>
            <a:r>
              <a:rPr lang="ar-IQ" dirty="0" err="1" smtClean="0"/>
              <a:t>الاحساس</a:t>
            </a:r>
            <a:r>
              <a:rPr lang="ar-IQ" dirty="0" smtClean="0"/>
              <a:t> بالضعف والدونية </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ar-IQ" dirty="0" smtClean="0"/>
              <a:t>نتائج الاختبار </a:t>
            </a:r>
            <a:r>
              <a:rPr lang="ar-IQ" dirty="0" err="1" smtClean="0"/>
              <a:t>الاول</a:t>
            </a:r>
            <a:endParaRPr lang="ar-IQ" dirty="0"/>
          </a:p>
        </p:txBody>
      </p:sp>
      <p:sp>
        <p:nvSpPr>
          <p:cNvPr id="3" name="عنصر نائب للمحتوى 2"/>
          <p:cNvSpPr>
            <a:spLocks noGrp="1"/>
          </p:cNvSpPr>
          <p:nvPr>
            <p:ph sz="half" idx="1"/>
          </p:nvPr>
        </p:nvSpPr>
        <p:spPr>
          <a:solidFill>
            <a:schemeClr val="accent2">
              <a:lumMod val="40000"/>
              <a:lumOff val="60000"/>
            </a:schemeClr>
          </a:solidFill>
        </p:spPr>
        <p:txBody>
          <a:bodyPr/>
          <a:lstStyle/>
          <a:p>
            <a:r>
              <a:rPr lang="ar-IQ" b="1" dirty="0" smtClean="0"/>
              <a:t>نتائج النموذج الثاني</a:t>
            </a:r>
          </a:p>
          <a:p>
            <a:pPr marL="514350" indent="-514350">
              <a:buFont typeface="+mj-lt"/>
              <a:buAutoNum type="arabicPeriod"/>
            </a:pPr>
            <a:r>
              <a:rPr lang="ar-IQ" b="1" dirty="0" smtClean="0"/>
              <a:t>الدنية(تبحث  في </a:t>
            </a:r>
            <a:r>
              <a:rPr lang="ar-IQ" b="1" dirty="0" err="1" smtClean="0"/>
              <a:t>الاحساس</a:t>
            </a:r>
            <a:r>
              <a:rPr lang="ar-IQ" b="1" dirty="0" smtClean="0"/>
              <a:t> بالوحدانية)</a:t>
            </a:r>
          </a:p>
          <a:p>
            <a:pPr marL="514350" indent="-514350">
              <a:buFont typeface="+mj-lt"/>
              <a:buAutoNum type="arabicPeriod"/>
            </a:pPr>
            <a:r>
              <a:rPr lang="ar-IQ" b="1" dirty="0" smtClean="0"/>
              <a:t>نظرية(تبحث عن الحقائق)</a:t>
            </a:r>
          </a:p>
          <a:p>
            <a:pPr marL="514350" indent="-514350">
              <a:buFont typeface="+mj-lt"/>
              <a:buAutoNum type="arabicPeriod"/>
            </a:pPr>
            <a:r>
              <a:rPr lang="ar-IQ" b="1" dirty="0" smtClean="0"/>
              <a:t>جمالية(</a:t>
            </a:r>
            <a:r>
              <a:rPr lang="ar-IQ" b="1" dirty="0" err="1" smtClean="0"/>
              <a:t>تاكيد</a:t>
            </a:r>
            <a:r>
              <a:rPr lang="ar-IQ" b="1" dirty="0" smtClean="0"/>
              <a:t> الشكل العام والتناسق)</a:t>
            </a:r>
          </a:p>
          <a:p>
            <a:pPr marL="514350" indent="-514350">
              <a:buFont typeface="+mj-lt"/>
              <a:buAutoNum type="arabicPeriod"/>
            </a:pPr>
            <a:r>
              <a:rPr lang="ar-IQ" b="1" dirty="0" smtClean="0"/>
              <a:t>اجتماعية(خدمات قيمة للناس </a:t>
            </a:r>
            <a:r>
              <a:rPr lang="ar-IQ" b="1" dirty="0" err="1" smtClean="0"/>
              <a:t>والاخرين</a:t>
            </a:r>
            <a:r>
              <a:rPr lang="ar-IQ" b="1" dirty="0" smtClean="0"/>
              <a:t> وحبهم)</a:t>
            </a:r>
            <a:endParaRPr lang="ar-IQ" b="1" dirty="0"/>
          </a:p>
        </p:txBody>
      </p:sp>
      <p:sp>
        <p:nvSpPr>
          <p:cNvPr id="4" name="عنصر نائب للمحتوى 3"/>
          <p:cNvSpPr>
            <a:spLocks noGrp="1"/>
          </p:cNvSpPr>
          <p:nvPr>
            <p:ph sz="half" idx="2"/>
          </p:nvPr>
        </p:nvSpPr>
        <p:spPr>
          <a:solidFill>
            <a:schemeClr val="accent2">
              <a:lumMod val="60000"/>
              <a:lumOff val="40000"/>
            </a:schemeClr>
          </a:solidFill>
        </p:spPr>
        <p:txBody>
          <a:bodyPr/>
          <a:lstStyle/>
          <a:p>
            <a:r>
              <a:rPr lang="ar-IQ" b="1" dirty="0" smtClean="0"/>
              <a:t>نتائج </a:t>
            </a:r>
            <a:r>
              <a:rPr lang="ar-IQ" b="1" dirty="0" err="1" smtClean="0"/>
              <a:t>اول</a:t>
            </a:r>
            <a:r>
              <a:rPr lang="ar-IQ" b="1" dirty="0" smtClean="0"/>
              <a:t> نموذج </a:t>
            </a:r>
          </a:p>
          <a:p>
            <a:pPr marL="514350" indent="-514350">
              <a:buNone/>
            </a:pPr>
            <a:r>
              <a:rPr lang="ar-IQ" b="1" dirty="0" smtClean="0"/>
              <a:t>تمثل القيم العالية لدى الفرد</a:t>
            </a:r>
          </a:p>
          <a:p>
            <a:pPr marL="514350" indent="-514350">
              <a:buFont typeface="+mj-lt"/>
              <a:buAutoNum type="arabicPeriod"/>
            </a:pPr>
            <a:r>
              <a:rPr lang="ar-IQ" b="1" dirty="0" smtClean="0"/>
              <a:t>موظف بنك: قيمة اقتصادية (تؤكد </a:t>
            </a:r>
            <a:r>
              <a:rPr lang="ar-IQ" b="1" dirty="0" err="1" smtClean="0"/>
              <a:t>ماهو</a:t>
            </a:r>
            <a:r>
              <a:rPr lang="ar-IQ" b="1" dirty="0" smtClean="0"/>
              <a:t> </a:t>
            </a:r>
            <a:r>
              <a:rPr lang="ar-IQ" b="1" dirty="0" err="1" smtClean="0"/>
              <a:t>عملى</a:t>
            </a:r>
            <a:r>
              <a:rPr lang="ar-IQ" b="1" dirty="0" smtClean="0"/>
              <a:t> ومفيد)</a:t>
            </a:r>
          </a:p>
          <a:p>
            <a:pPr marL="514350" indent="-514350">
              <a:buFont typeface="+mj-lt"/>
              <a:buAutoNum type="arabicPeriod"/>
            </a:pPr>
            <a:r>
              <a:rPr lang="ar-IQ" b="1" dirty="0" smtClean="0"/>
              <a:t>رجل </a:t>
            </a:r>
            <a:r>
              <a:rPr lang="ar-IQ" b="1" dirty="0" err="1" smtClean="0"/>
              <a:t>ساسية</a:t>
            </a:r>
            <a:r>
              <a:rPr lang="ar-IQ" b="1" dirty="0" smtClean="0"/>
              <a:t>. قيمة سياسية(تتطلع </a:t>
            </a:r>
            <a:r>
              <a:rPr lang="ar-IQ" b="1" dirty="0" err="1" smtClean="0"/>
              <a:t>الى</a:t>
            </a:r>
            <a:r>
              <a:rPr lang="ar-IQ" b="1" dirty="0" smtClean="0"/>
              <a:t> القوى)</a:t>
            </a:r>
            <a:endParaRPr lang="ar-IQ" b="1"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429684" cy="51115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SA" dirty="0" smtClean="0"/>
              <a:t>اختبارات موضوعية</a:t>
            </a:r>
            <a:endParaRPr lang="ar-IQ" dirty="0"/>
          </a:p>
        </p:txBody>
      </p:sp>
      <p:sp>
        <p:nvSpPr>
          <p:cNvPr id="3" name="عنصر نائب للمحتوى 2"/>
          <p:cNvSpPr>
            <a:spLocks noGrp="1"/>
          </p:cNvSpPr>
          <p:nvPr>
            <p:ph idx="1"/>
          </p:nvPr>
        </p:nvSpPr>
        <p:spPr>
          <a:xfrm>
            <a:off x="571472" y="571480"/>
            <a:ext cx="8186766" cy="5697559"/>
          </a:xfrm>
          <a:solidFill>
            <a:schemeClr val="accent2">
              <a:lumMod val="60000"/>
              <a:lumOff val="40000"/>
            </a:schemeClr>
          </a:solidFill>
        </p:spPr>
        <p:txBody>
          <a:bodyPr>
            <a:normAutofit fontScale="92500" lnSpcReduction="10000"/>
          </a:bodyPr>
          <a:lstStyle/>
          <a:p>
            <a:r>
              <a:rPr lang="ar-IQ" dirty="0" smtClean="0"/>
              <a:t>وحيث </a:t>
            </a:r>
            <a:r>
              <a:rPr lang="ar-IQ" dirty="0" err="1" smtClean="0"/>
              <a:t>ان</a:t>
            </a:r>
            <a:r>
              <a:rPr lang="ar-IQ" dirty="0" smtClean="0"/>
              <a:t> اختبارات القيم من الاختبارات </a:t>
            </a:r>
            <a:r>
              <a:rPr lang="ar-IQ" dirty="0" smtClean="0"/>
              <a:t>الموضوعية </a:t>
            </a:r>
            <a:r>
              <a:rPr lang="ar-IQ" dirty="0" err="1" smtClean="0"/>
              <a:t>المقالية</a:t>
            </a:r>
            <a:r>
              <a:rPr lang="ar-IQ" dirty="0" smtClean="0"/>
              <a:t> </a:t>
            </a:r>
            <a:r>
              <a:rPr lang="ar-IQ" dirty="0" smtClean="0"/>
              <a:t>ويمكن القول </a:t>
            </a:r>
            <a:r>
              <a:rPr lang="ar-IQ" dirty="0" err="1" smtClean="0"/>
              <a:t>ان</a:t>
            </a:r>
            <a:r>
              <a:rPr lang="ar-IQ" dirty="0" smtClean="0"/>
              <a:t> الكثير من الاختبارات الشخصية الموضوعية تقوم على </a:t>
            </a:r>
            <a:r>
              <a:rPr lang="ar-IQ" dirty="0" err="1" smtClean="0"/>
              <a:t>اساس</a:t>
            </a:r>
            <a:r>
              <a:rPr lang="ar-IQ" dirty="0" smtClean="0"/>
              <a:t> تجزئي ذلك </a:t>
            </a:r>
            <a:r>
              <a:rPr lang="ar-IQ" dirty="0" err="1" smtClean="0"/>
              <a:t>لانها</a:t>
            </a:r>
            <a:r>
              <a:rPr lang="ar-IQ" dirty="0" smtClean="0"/>
              <a:t> تطورت من الملاحظات ولم توجد على </a:t>
            </a:r>
            <a:r>
              <a:rPr lang="ar-IQ" dirty="0" err="1" smtClean="0"/>
              <a:t>اساس</a:t>
            </a:r>
            <a:r>
              <a:rPr lang="ar-IQ" dirty="0" smtClean="0"/>
              <a:t> المفاهيم النظرية السابقة ويعد استفتاء كاليفورنيا للشخصية اختبارا موضوعيا مصمما بعناية وهو نموذج من هذا النوع ويقيس اختبار </a:t>
            </a:r>
            <a:r>
              <a:rPr lang="ar-IQ" dirty="0" smtClean="0"/>
              <a:t>كاليفورنيا </a:t>
            </a:r>
            <a:r>
              <a:rPr lang="ar-IQ" dirty="0" smtClean="0"/>
              <a:t>للشخصية 18 بعدا من الشخصية والتي تعتبر هامة في تفاعلات اجتماعية مثل السيطرة الاجتماعية </a:t>
            </a:r>
            <a:r>
              <a:rPr lang="ar-IQ" dirty="0" smtClean="0"/>
              <a:t>والتقبل الاجتماعي </a:t>
            </a:r>
            <a:r>
              <a:rPr lang="ar-IQ" dirty="0" smtClean="0"/>
              <a:t>ويحتوي الاختبار على 450 عبارة يجاب عليها بصواب </a:t>
            </a:r>
            <a:r>
              <a:rPr lang="ar-IQ" dirty="0" err="1" smtClean="0"/>
              <a:t>او</a:t>
            </a:r>
            <a:r>
              <a:rPr lang="ar-IQ" dirty="0" smtClean="0"/>
              <a:t> خطأ مثل </a:t>
            </a:r>
          </a:p>
          <a:p>
            <a:r>
              <a:rPr lang="ar-IQ" dirty="0" err="1" smtClean="0"/>
              <a:t>اتمتع</a:t>
            </a:r>
            <a:r>
              <a:rPr lang="ar-IQ" dirty="0" smtClean="0"/>
              <a:t> بالتجمعات الاجتماعية </a:t>
            </a:r>
            <a:r>
              <a:rPr lang="ar-IQ" dirty="0" err="1" smtClean="0"/>
              <a:t>لاكون</a:t>
            </a:r>
            <a:r>
              <a:rPr lang="ar-IQ" dirty="0" smtClean="0"/>
              <a:t> مع الناس</a:t>
            </a:r>
          </a:p>
          <a:p>
            <a:r>
              <a:rPr lang="ar-IQ" dirty="0" err="1" smtClean="0"/>
              <a:t>اثرثر</a:t>
            </a:r>
            <a:r>
              <a:rPr lang="ar-IQ" dirty="0" smtClean="0"/>
              <a:t> مرات عديدة</a:t>
            </a:r>
          </a:p>
          <a:p>
            <a:r>
              <a:rPr lang="ar-IQ" dirty="0" smtClean="0"/>
              <a:t>يتوقع الناس مني </a:t>
            </a:r>
            <a:r>
              <a:rPr lang="ar-IQ" dirty="0" err="1" smtClean="0"/>
              <a:t>اكثر</a:t>
            </a:r>
            <a:r>
              <a:rPr lang="ar-IQ" dirty="0" smtClean="0"/>
              <a:t> من </a:t>
            </a:r>
            <a:r>
              <a:rPr lang="ar-IQ" dirty="0" err="1" smtClean="0"/>
              <a:t>الازم</a:t>
            </a:r>
            <a:r>
              <a:rPr lang="ar-IQ" dirty="0" smtClean="0"/>
              <a:t> ...</a:t>
            </a:r>
            <a:r>
              <a:rPr lang="ar-IQ" dirty="0" err="1" smtClean="0"/>
              <a:t>اخ</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28596" y="-285776"/>
            <a:ext cx="8258204" cy="560414"/>
          </a:xfrm>
        </p:spPr>
        <p:txBody>
          <a:bodyPr>
            <a:normAutofit fontScale="90000"/>
          </a:bodyPr>
          <a:lstStyle/>
          <a:p>
            <a:endParaRPr lang="ar-IQ" dirty="0"/>
          </a:p>
        </p:txBody>
      </p:sp>
      <p:sp>
        <p:nvSpPr>
          <p:cNvPr id="3" name="عنصر نائب للمحتوى 2"/>
          <p:cNvSpPr>
            <a:spLocks noGrp="1"/>
          </p:cNvSpPr>
          <p:nvPr>
            <p:ph idx="1"/>
          </p:nvPr>
        </p:nvSpPr>
        <p:spPr>
          <a:xfrm>
            <a:off x="714348" y="285728"/>
            <a:ext cx="7872410" cy="5214974"/>
          </a:xfrm>
          <a:solidFill>
            <a:schemeClr val="accent2">
              <a:lumMod val="60000"/>
              <a:lumOff val="40000"/>
            </a:schemeClr>
          </a:solidFill>
        </p:spPr>
        <p:txBody>
          <a:bodyPr/>
          <a:lstStyle/>
          <a:p>
            <a:r>
              <a:rPr lang="ar-IQ" dirty="0" smtClean="0"/>
              <a:t>وبينما يركز اختبار </a:t>
            </a:r>
            <a:r>
              <a:rPr lang="ar-IQ" dirty="0" err="1" smtClean="0"/>
              <a:t>كالفورنيا</a:t>
            </a:r>
            <a:r>
              <a:rPr lang="ar-IQ" dirty="0" smtClean="0"/>
              <a:t> للشخصية على السمات الاجتماعية .يقيس استفتاء </a:t>
            </a:r>
            <a:r>
              <a:rPr lang="ar-IQ" dirty="0" err="1" smtClean="0"/>
              <a:t>مينسوتا</a:t>
            </a:r>
            <a:r>
              <a:rPr lang="ar-IQ" dirty="0" smtClean="0"/>
              <a:t> المتعدد </a:t>
            </a:r>
            <a:r>
              <a:rPr lang="ar-IQ" dirty="0" err="1" smtClean="0"/>
              <a:t>الاوجه</a:t>
            </a:r>
            <a:r>
              <a:rPr lang="ar-IQ" dirty="0" smtClean="0"/>
              <a:t> للشخصية  مجالات </a:t>
            </a:r>
            <a:r>
              <a:rPr lang="ar-IQ" dirty="0" err="1" smtClean="0"/>
              <a:t>اوسع</a:t>
            </a:r>
            <a:r>
              <a:rPr lang="ar-IQ" dirty="0" smtClean="0"/>
              <a:t> من </a:t>
            </a:r>
            <a:r>
              <a:rPr lang="ar-IQ" dirty="0" err="1" smtClean="0"/>
              <a:t>انماط</a:t>
            </a:r>
            <a:r>
              <a:rPr lang="ar-IQ" dirty="0" smtClean="0"/>
              <a:t> الشخصية السوية واضطرابات الشخصية واختبار </a:t>
            </a:r>
            <a:r>
              <a:rPr lang="en-US" dirty="0" err="1" smtClean="0"/>
              <a:t>mmpi</a:t>
            </a:r>
            <a:r>
              <a:rPr lang="ar-SA" dirty="0" smtClean="0"/>
              <a:t>يتكون من 550عبارة عن صواب وخط</a:t>
            </a:r>
            <a:endParaRPr lang="ar-IQ"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ar-SA" dirty="0" smtClean="0"/>
              <a:t>الاختبارات </a:t>
            </a:r>
            <a:r>
              <a:rPr lang="ar-SA" dirty="0" err="1" smtClean="0"/>
              <a:t>الاسقاطية</a:t>
            </a:r>
            <a:endParaRPr lang="ar-IQ" dirty="0"/>
          </a:p>
        </p:txBody>
      </p:sp>
      <p:sp>
        <p:nvSpPr>
          <p:cNvPr id="3" name="عنصر نائب للمحتوى 2"/>
          <p:cNvSpPr>
            <a:spLocks noGrp="1"/>
          </p:cNvSpPr>
          <p:nvPr>
            <p:ph idx="1"/>
          </p:nvPr>
        </p:nvSpPr>
        <p:spPr>
          <a:solidFill>
            <a:schemeClr val="accent2">
              <a:lumMod val="60000"/>
              <a:lumOff val="40000"/>
            </a:schemeClr>
          </a:solidFill>
        </p:spPr>
        <p:txBody>
          <a:bodyPr/>
          <a:lstStyle/>
          <a:p>
            <a:r>
              <a:rPr lang="ar-SA" dirty="0" smtClean="0"/>
              <a:t>اعتقد </a:t>
            </a:r>
            <a:r>
              <a:rPr lang="ar-SA" dirty="0" err="1" smtClean="0"/>
              <a:t>سيجمود</a:t>
            </a:r>
            <a:r>
              <a:rPr lang="ar-SA" dirty="0" smtClean="0"/>
              <a:t> </a:t>
            </a:r>
            <a:r>
              <a:rPr lang="ar-SA" dirty="0" err="1" smtClean="0"/>
              <a:t>فرويد</a:t>
            </a:r>
            <a:r>
              <a:rPr lang="ar-SA" dirty="0" smtClean="0"/>
              <a:t> </a:t>
            </a:r>
            <a:r>
              <a:rPr lang="ar-SA" dirty="0" err="1" smtClean="0"/>
              <a:t>ان</a:t>
            </a:r>
            <a:r>
              <a:rPr lang="ar-SA" dirty="0" smtClean="0"/>
              <a:t> الناس يستطيعون دائما </a:t>
            </a:r>
            <a:r>
              <a:rPr lang="ar-SA" dirty="0" err="1" smtClean="0"/>
              <a:t>اسقاط</a:t>
            </a:r>
            <a:r>
              <a:rPr lang="ar-SA" dirty="0" smtClean="0"/>
              <a:t> </a:t>
            </a:r>
            <a:r>
              <a:rPr lang="ar-SA" dirty="0" err="1" smtClean="0"/>
              <a:t>الادركات</a:t>
            </a:r>
            <a:r>
              <a:rPr lang="ar-SA" dirty="0" smtClean="0"/>
              <a:t> والانفعالات </a:t>
            </a:r>
            <a:r>
              <a:rPr lang="ar-SA" dirty="0" err="1" smtClean="0"/>
              <a:t>والافكار</a:t>
            </a:r>
            <a:r>
              <a:rPr lang="ar-SA" dirty="0" smtClean="0"/>
              <a:t> عن العالم الخارجي دون وعي منهم بذالك وقد وضع الاختبارات </a:t>
            </a:r>
            <a:r>
              <a:rPr lang="ar-SA" dirty="0" err="1" smtClean="0"/>
              <a:t>الاسقاطية</a:t>
            </a:r>
            <a:r>
              <a:rPr lang="ar-SA" dirty="0" smtClean="0"/>
              <a:t>  بحيث تفتح عالم المشاعر والدوافع واللاشعور ومن هذا الاختبارات اختبار بقع الحبر </a:t>
            </a:r>
            <a:r>
              <a:rPr lang="ar-SA" dirty="0" err="1" smtClean="0"/>
              <a:t>اكمال</a:t>
            </a:r>
            <a:r>
              <a:rPr lang="ar-SA" dirty="0" smtClean="0"/>
              <a:t> قصة </a:t>
            </a:r>
            <a:r>
              <a:rPr lang="ar-SA" dirty="0" err="1"/>
              <a:t>ا</a:t>
            </a:r>
            <a:r>
              <a:rPr lang="ar-SA" dirty="0" err="1" smtClean="0"/>
              <a:t>و</a:t>
            </a:r>
            <a:r>
              <a:rPr lang="ar-SA" dirty="0" smtClean="0"/>
              <a:t> خلق قصة</a:t>
            </a:r>
          </a:p>
          <a:p>
            <a:r>
              <a:rPr lang="ar-SA" dirty="0" smtClean="0"/>
              <a:t>اختبار هرمان </a:t>
            </a:r>
            <a:r>
              <a:rPr lang="ar-SA" dirty="0" err="1" smtClean="0"/>
              <a:t>رورشاخ</a:t>
            </a:r>
            <a:r>
              <a:rPr lang="ar-SA" dirty="0" smtClean="0"/>
              <a:t> الطبيب </a:t>
            </a:r>
            <a:r>
              <a:rPr lang="ar-SA" dirty="0" err="1" smtClean="0"/>
              <a:t>السوسري</a:t>
            </a:r>
            <a:r>
              <a:rPr lang="ar-SA" dirty="0" smtClean="0"/>
              <a:t> </a:t>
            </a:r>
            <a:r>
              <a:rPr lang="ar-SA" dirty="0" err="1" smtClean="0"/>
              <a:t>اول</a:t>
            </a:r>
            <a:r>
              <a:rPr lang="ar-SA" dirty="0" smtClean="0"/>
              <a:t> من </a:t>
            </a:r>
            <a:r>
              <a:rPr lang="ar-SA" dirty="0" err="1" smtClean="0"/>
              <a:t>اسخدم</a:t>
            </a:r>
            <a:r>
              <a:rPr lang="ar-SA" dirty="0" smtClean="0"/>
              <a:t> بقع الحبر للكشف عن </a:t>
            </a:r>
            <a:r>
              <a:rPr lang="ar-SA" dirty="0" err="1" smtClean="0"/>
              <a:t>الافكار</a:t>
            </a:r>
            <a:r>
              <a:rPr lang="ar-SA" dirty="0" smtClean="0"/>
              <a:t> والمشاعر واللاشعور</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043890" cy="939784"/>
          </a:xfrm>
          <a:solidFill>
            <a:schemeClr val="accent2">
              <a:lumMod val="40000"/>
              <a:lumOff val="60000"/>
            </a:schemeClr>
          </a:solidFill>
        </p:spPr>
        <p:txBody>
          <a:bodyPr/>
          <a:lstStyle/>
          <a:p>
            <a:r>
              <a:rPr lang="ar-SA" dirty="0" smtClean="0"/>
              <a:t>البطاقة </a:t>
            </a:r>
            <a:r>
              <a:rPr lang="ar-SA" dirty="0" err="1" smtClean="0"/>
              <a:t>الاولى</a:t>
            </a:r>
            <a:endParaRPr lang="ar-IQ" dirty="0"/>
          </a:p>
        </p:txBody>
      </p:sp>
      <p:pic>
        <p:nvPicPr>
          <p:cNvPr id="4" name="عنصر نائب للمحتوى 3" descr="Rorschach_blot_01.jpg"/>
          <p:cNvPicPr>
            <a:picLocks noGrp="1" noChangeAspect="1"/>
          </p:cNvPicPr>
          <p:nvPr>
            <p:ph idx="1"/>
          </p:nvPr>
        </p:nvPicPr>
        <p:blipFill>
          <a:blip r:embed="rId2"/>
          <a:stretch>
            <a:fillRect/>
          </a:stretch>
        </p:blipFill>
        <p:spPr>
          <a:xfrm>
            <a:off x="357158" y="1102919"/>
            <a:ext cx="8215369" cy="538017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74638"/>
            <a:ext cx="8258204" cy="582594"/>
          </a:xfrm>
          <a:solidFill>
            <a:schemeClr val="accent2">
              <a:lumMod val="20000"/>
              <a:lumOff val="80000"/>
            </a:schemeClr>
          </a:solidFill>
        </p:spPr>
        <p:txBody>
          <a:bodyPr>
            <a:normAutofit fontScale="90000"/>
          </a:bodyPr>
          <a:lstStyle/>
          <a:p>
            <a:r>
              <a:rPr lang="ar-SA" dirty="0" smtClean="0"/>
              <a:t>بطاقة الثانية</a:t>
            </a:r>
            <a:endParaRPr lang="ar-IQ" dirty="0"/>
          </a:p>
        </p:txBody>
      </p:sp>
      <p:pic>
        <p:nvPicPr>
          <p:cNvPr id="4" name="عنصر نائب للمحتوى 3" descr="Rorschach_blot_02.jpg"/>
          <p:cNvPicPr>
            <a:picLocks noGrp="1" noChangeAspect="1"/>
          </p:cNvPicPr>
          <p:nvPr>
            <p:ph idx="1"/>
          </p:nvPr>
        </p:nvPicPr>
        <p:blipFill>
          <a:blip r:embed="rId2"/>
          <a:stretch>
            <a:fillRect/>
          </a:stretch>
        </p:blipFill>
        <p:spPr>
          <a:xfrm>
            <a:off x="357158" y="765192"/>
            <a:ext cx="8143932" cy="5818780"/>
          </a:xfrm>
        </p:spPr>
      </p:pic>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777</Words>
  <Application>Microsoft Office PowerPoint</Application>
  <PresentationFormat>عرض على الشاشة (3:4)‏</PresentationFormat>
  <Paragraphs>92</Paragraphs>
  <Slides>33</Slides>
  <Notes>0</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سمة Office</vt:lpstr>
      <vt:lpstr>اختبارات الشخصية </vt:lpstr>
      <vt:lpstr>الاختبار الاول</vt:lpstr>
      <vt:lpstr>اختبارات القيم </vt:lpstr>
      <vt:lpstr>نتائج الاختبار الاول</vt:lpstr>
      <vt:lpstr>اختبارات موضوعية</vt:lpstr>
      <vt:lpstr>الشريحة 6</vt:lpstr>
      <vt:lpstr>الاختبارات الاسقاطية</vt:lpstr>
      <vt:lpstr>البطاقة الاولى</vt:lpstr>
      <vt:lpstr>بطاقة الثانية</vt:lpstr>
      <vt:lpstr>البطاقة الثالثة</vt:lpstr>
      <vt:lpstr>البطاقة الرابعه</vt:lpstr>
      <vt:lpstr>البطاقة الخامسة</vt:lpstr>
      <vt:lpstr>البطاقة السادسة</vt:lpstr>
      <vt:lpstr>البطاقة السابعة</vt:lpstr>
      <vt:lpstr>البطاقة الثامنة</vt:lpstr>
      <vt:lpstr>البطاقة التاسعة</vt:lpstr>
      <vt:lpstr>البطاقة العاشرة</vt:lpstr>
      <vt:lpstr>البطاقة الاولى</vt:lpstr>
      <vt:lpstr>البطاقة الثانية</vt:lpstr>
      <vt:lpstr>البطاقة الثالثة</vt:lpstr>
      <vt:lpstr>البطاقة الرابعة</vt:lpstr>
      <vt:lpstr>بطاقة الخامسة</vt:lpstr>
      <vt:lpstr>البطاقة السادسة</vt:lpstr>
      <vt:lpstr>البطاقة السابعة</vt:lpstr>
      <vt:lpstr>الثامنة</vt:lpstr>
      <vt:lpstr>التاسعة</vt:lpstr>
      <vt:lpstr>العاشرة</vt:lpstr>
      <vt:lpstr>الشريحة 28</vt:lpstr>
      <vt:lpstr>اختبارات اكمل الجمل</vt:lpstr>
      <vt:lpstr>المستجيب ر.ت طالب جامعي عمري 18 عام اي من الناس هو؟حاول ان ترى ماذا كانت انطباعاك تتفق مع الاخصائي النفسي </vt:lpstr>
      <vt:lpstr>تفسير العلماء</vt:lpstr>
      <vt:lpstr>رسمة روبي</vt:lpstr>
      <vt:lpstr>الرسم</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اختبارات الشخصية</dc:title>
  <dc:creator>ابو لمى</dc:creator>
  <cp:lastModifiedBy>ابو لمى</cp:lastModifiedBy>
  <cp:revision>24</cp:revision>
  <dcterms:created xsi:type="dcterms:W3CDTF">2019-03-09T16:38:27Z</dcterms:created>
  <dcterms:modified xsi:type="dcterms:W3CDTF">2019-03-10T04:43:54Z</dcterms:modified>
</cp:coreProperties>
</file>